
<file path=[Content_Types].xml><?xml version="1.0" encoding="utf-8"?>
<Types xmlns="http://schemas.openxmlformats.org/package/2006/content-types">
  <Default Extension="mp3" ContentType="audio/mpeg"/>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9"/>
  </p:notesMasterIdLst>
  <p:handoutMasterIdLst>
    <p:handoutMasterId r:id="rId30"/>
  </p:handoutMasterIdLst>
  <p:sldIdLst>
    <p:sldId id="256" r:id="rId3"/>
    <p:sldId id="259" r:id="rId4"/>
    <p:sldId id="284" r:id="rId5"/>
    <p:sldId id="289" r:id="rId6"/>
    <p:sldId id="348" r:id="rId7"/>
    <p:sldId id="264" r:id="rId8"/>
    <p:sldId id="349" r:id="rId9"/>
    <p:sldId id="285" r:id="rId10"/>
    <p:sldId id="270" r:id="rId11"/>
    <p:sldId id="355" r:id="rId12"/>
    <p:sldId id="356" r:id="rId13"/>
    <p:sldId id="352" r:id="rId14"/>
    <p:sldId id="353" r:id="rId15"/>
    <p:sldId id="357" r:id="rId16"/>
    <p:sldId id="354" r:id="rId17"/>
    <p:sldId id="343" r:id="rId18"/>
    <p:sldId id="359" r:id="rId19"/>
    <p:sldId id="294" r:id="rId20"/>
    <p:sldId id="295" r:id="rId21"/>
    <p:sldId id="313" r:id="rId22"/>
    <p:sldId id="344" r:id="rId23"/>
    <p:sldId id="272" r:id="rId24"/>
    <p:sldId id="358" r:id="rId25"/>
    <p:sldId id="347" r:id="rId26"/>
    <p:sldId id="350" r:id="rId27"/>
    <p:sldId id="288" r:id="rId28"/>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971"/>
    <a:srgbClr val="475B6D"/>
    <a:srgbClr val="1B4367"/>
    <a:srgbClr val="1D4865"/>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6" autoAdjust="0"/>
    <p:restoredTop sz="87405" autoAdjust="0"/>
  </p:normalViewPr>
  <p:slideViewPr>
    <p:cSldViewPr snapToGrid="0">
      <p:cViewPr varScale="1">
        <p:scale>
          <a:sx n="106" d="100"/>
          <a:sy n="106" d="100"/>
        </p:scale>
        <p:origin x="77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9D1ED2-BFE2-4FB6-964F-8F0AAA9B2AFE}" type="doc">
      <dgm:prSet loTypeId="urn:microsoft.com/office/officeart/2009/layout/CircleArrowProcess" loCatId="process" qsTypeId="urn:microsoft.com/office/officeart/2005/8/quickstyle/simple5" qsCatId="simple" csTypeId="urn:microsoft.com/office/officeart/2005/8/colors/accent0_3" csCatId="mainScheme" phldr="1"/>
      <dgm:spPr/>
      <dgm:t>
        <a:bodyPr/>
        <a:lstStyle/>
        <a:p>
          <a:endParaRPr lang="zh-CN" altLang="en-US"/>
        </a:p>
      </dgm:t>
    </dgm:pt>
    <dgm:pt modelId="{8483B87D-A8CA-4584-A7BB-3EB167A06484}">
      <dgm:prSet phldrT="[文本]"/>
      <dgm:spPr/>
      <dgm:t>
        <a:bodyPr/>
        <a:lstStyle/>
        <a:p>
          <a:r>
            <a:rPr lang="zh-CN" altLang="en-US" dirty="0">
              <a:latin typeface="+mn-ea"/>
            </a:rPr>
            <a:t>读取数据文件</a:t>
          </a:r>
          <a:endParaRPr lang="zh-CN" altLang="en-US" dirty="0"/>
        </a:p>
      </dgm:t>
    </dgm:pt>
    <dgm:pt modelId="{8BFEE151-9E3F-4AF9-9870-C189971189DC}" type="parTrans" cxnId="{9B196B56-840F-4608-98D0-05CAF8F452B7}">
      <dgm:prSet/>
      <dgm:spPr/>
      <dgm:t>
        <a:bodyPr/>
        <a:lstStyle/>
        <a:p>
          <a:endParaRPr lang="zh-CN" altLang="en-US"/>
        </a:p>
      </dgm:t>
    </dgm:pt>
    <dgm:pt modelId="{E6C0CD92-99C9-43DA-88B6-5D0FC047D1F6}" type="sibTrans" cxnId="{9B196B56-840F-4608-98D0-05CAF8F452B7}">
      <dgm:prSet/>
      <dgm:spPr/>
      <dgm:t>
        <a:bodyPr/>
        <a:lstStyle/>
        <a:p>
          <a:endParaRPr lang="zh-CN" altLang="en-US"/>
        </a:p>
      </dgm:t>
    </dgm:pt>
    <dgm:pt modelId="{01304BA7-A917-44F7-B56A-93A424E7CB5E}">
      <dgm:prSet phldrT="[文本]"/>
      <dgm:spPr/>
      <dgm:t>
        <a:bodyPr/>
        <a:lstStyle/>
        <a:p>
          <a:r>
            <a:rPr lang="zh-CN" altLang="en-US" dirty="0"/>
            <a:t>特征切片观察</a:t>
          </a:r>
        </a:p>
      </dgm:t>
    </dgm:pt>
    <dgm:pt modelId="{197197CD-0F8B-4ABB-8079-0307FB6AB436}" type="parTrans" cxnId="{3B2E9DBA-616A-4918-8B44-398A61FFB6F0}">
      <dgm:prSet/>
      <dgm:spPr/>
      <dgm:t>
        <a:bodyPr/>
        <a:lstStyle/>
        <a:p>
          <a:endParaRPr lang="zh-CN" altLang="en-US"/>
        </a:p>
      </dgm:t>
    </dgm:pt>
    <dgm:pt modelId="{409003EB-CA20-4826-ADDF-41A9A1AD9A44}" type="sibTrans" cxnId="{3B2E9DBA-616A-4918-8B44-398A61FFB6F0}">
      <dgm:prSet/>
      <dgm:spPr/>
      <dgm:t>
        <a:bodyPr/>
        <a:lstStyle/>
        <a:p>
          <a:endParaRPr lang="zh-CN" altLang="en-US"/>
        </a:p>
      </dgm:t>
    </dgm:pt>
    <dgm:pt modelId="{4EE200E9-B129-4005-80EB-A1FD4FDF9FA6}">
      <dgm:prSet phldrT="[文本]"/>
      <dgm:spPr/>
      <dgm:t>
        <a:bodyPr/>
        <a:lstStyle/>
        <a:p>
          <a:r>
            <a:rPr lang="zh-CN" altLang="en-US" dirty="0"/>
            <a:t>数据可视化</a:t>
          </a:r>
        </a:p>
      </dgm:t>
    </dgm:pt>
    <dgm:pt modelId="{0D3F933A-E6B0-4135-A93D-926001AD75AE}" type="parTrans" cxnId="{BFC9056A-27CC-46A6-9715-64F1DB3C9534}">
      <dgm:prSet/>
      <dgm:spPr/>
      <dgm:t>
        <a:bodyPr/>
        <a:lstStyle/>
        <a:p>
          <a:endParaRPr lang="zh-CN" altLang="en-US"/>
        </a:p>
      </dgm:t>
    </dgm:pt>
    <dgm:pt modelId="{3FCF51DC-C18D-4238-80DF-1338B6C34831}" type="sibTrans" cxnId="{BFC9056A-27CC-46A6-9715-64F1DB3C9534}">
      <dgm:prSet/>
      <dgm:spPr/>
      <dgm:t>
        <a:bodyPr/>
        <a:lstStyle/>
        <a:p>
          <a:endParaRPr lang="zh-CN" altLang="en-US"/>
        </a:p>
      </dgm:t>
    </dgm:pt>
    <dgm:pt modelId="{3C6FFE7C-B567-4281-BDC1-304EC56CB83D}" type="pres">
      <dgm:prSet presAssocID="{3E9D1ED2-BFE2-4FB6-964F-8F0AAA9B2AFE}" presName="Name0" presStyleCnt="0">
        <dgm:presLayoutVars>
          <dgm:chMax val="7"/>
          <dgm:chPref val="7"/>
          <dgm:dir/>
          <dgm:animLvl val="lvl"/>
        </dgm:presLayoutVars>
      </dgm:prSet>
      <dgm:spPr/>
      <dgm:t>
        <a:bodyPr/>
        <a:lstStyle/>
        <a:p>
          <a:endParaRPr lang="zh-CN" altLang="en-US"/>
        </a:p>
      </dgm:t>
    </dgm:pt>
    <dgm:pt modelId="{867411E0-765D-4D24-BB3B-657FE479A9D4}" type="pres">
      <dgm:prSet presAssocID="{8483B87D-A8CA-4584-A7BB-3EB167A06484}" presName="Accent1" presStyleCnt="0"/>
      <dgm:spPr/>
    </dgm:pt>
    <dgm:pt modelId="{86A142DC-7FAA-4E67-8C23-1CA9DE17E5BC}" type="pres">
      <dgm:prSet presAssocID="{8483B87D-A8CA-4584-A7BB-3EB167A06484}" presName="Accent" presStyleLbl="node1" presStyleIdx="0" presStyleCnt="3"/>
      <dgm:spPr/>
    </dgm:pt>
    <dgm:pt modelId="{6D1DE548-3B7E-4868-A24F-7C188DC79C38}" type="pres">
      <dgm:prSet presAssocID="{8483B87D-A8CA-4584-A7BB-3EB167A06484}" presName="Parent1" presStyleLbl="revTx" presStyleIdx="0" presStyleCnt="3">
        <dgm:presLayoutVars>
          <dgm:chMax val="1"/>
          <dgm:chPref val="1"/>
          <dgm:bulletEnabled val="1"/>
        </dgm:presLayoutVars>
      </dgm:prSet>
      <dgm:spPr/>
      <dgm:t>
        <a:bodyPr/>
        <a:lstStyle/>
        <a:p>
          <a:endParaRPr lang="zh-CN" altLang="en-US"/>
        </a:p>
      </dgm:t>
    </dgm:pt>
    <dgm:pt modelId="{9093F59F-1F45-4AE7-AFDC-D4749BD5DC4D}" type="pres">
      <dgm:prSet presAssocID="{01304BA7-A917-44F7-B56A-93A424E7CB5E}" presName="Accent2" presStyleCnt="0"/>
      <dgm:spPr/>
    </dgm:pt>
    <dgm:pt modelId="{77DE8794-82FB-4DDA-966A-ED0CF9B27879}" type="pres">
      <dgm:prSet presAssocID="{01304BA7-A917-44F7-B56A-93A424E7CB5E}" presName="Accent" presStyleLbl="node1" presStyleIdx="1" presStyleCnt="3"/>
      <dgm:spPr/>
    </dgm:pt>
    <dgm:pt modelId="{4640B463-011E-411C-8048-61C294776331}" type="pres">
      <dgm:prSet presAssocID="{01304BA7-A917-44F7-B56A-93A424E7CB5E}" presName="Parent2" presStyleLbl="revTx" presStyleIdx="1" presStyleCnt="3">
        <dgm:presLayoutVars>
          <dgm:chMax val="1"/>
          <dgm:chPref val="1"/>
          <dgm:bulletEnabled val="1"/>
        </dgm:presLayoutVars>
      </dgm:prSet>
      <dgm:spPr/>
      <dgm:t>
        <a:bodyPr/>
        <a:lstStyle/>
        <a:p>
          <a:endParaRPr lang="zh-CN" altLang="en-US"/>
        </a:p>
      </dgm:t>
    </dgm:pt>
    <dgm:pt modelId="{E02BE0ED-25FB-4B3A-A6D0-1B06CB32974B}" type="pres">
      <dgm:prSet presAssocID="{4EE200E9-B129-4005-80EB-A1FD4FDF9FA6}" presName="Accent3" presStyleCnt="0"/>
      <dgm:spPr/>
    </dgm:pt>
    <dgm:pt modelId="{F7F161CB-9321-46D7-B5C9-9902C734CFDC}" type="pres">
      <dgm:prSet presAssocID="{4EE200E9-B129-4005-80EB-A1FD4FDF9FA6}" presName="Accent" presStyleLbl="node1" presStyleIdx="2" presStyleCnt="3"/>
      <dgm:spPr/>
    </dgm:pt>
    <dgm:pt modelId="{5CE02166-6995-435D-95F7-5FEC8BD5AE6A}" type="pres">
      <dgm:prSet presAssocID="{4EE200E9-B129-4005-80EB-A1FD4FDF9FA6}" presName="Parent3" presStyleLbl="revTx" presStyleIdx="2" presStyleCnt="3">
        <dgm:presLayoutVars>
          <dgm:chMax val="1"/>
          <dgm:chPref val="1"/>
          <dgm:bulletEnabled val="1"/>
        </dgm:presLayoutVars>
      </dgm:prSet>
      <dgm:spPr/>
      <dgm:t>
        <a:bodyPr/>
        <a:lstStyle/>
        <a:p>
          <a:endParaRPr lang="zh-CN" altLang="en-US"/>
        </a:p>
      </dgm:t>
    </dgm:pt>
  </dgm:ptLst>
  <dgm:cxnLst>
    <dgm:cxn modelId="{5FDC3574-5845-4486-8FD1-49FB625F827C}" type="presOf" srcId="{4EE200E9-B129-4005-80EB-A1FD4FDF9FA6}" destId="{5CE02166-6995-435D-95F7-5FEC8BD5AE6A}" srcOrd="0" destOrd="0" presId="urn:microsoft.com/office/officeart/2009/layout/CircleArrowProcess"/>
    <dgm:cxn modelId="{4CF219DB-AC18-412F-B586-D40D5D862571}" type="presOf" srcId="{01304BA7-A917-44F7-B56A-93A424E7CB5E}" destId="{4640B463-011E-411C-8048-61C294776331}" srcOrd="0" destOrd="0" presId="urn:microsoft.com/office/officeart/2009/layout/CircleArrowProcess"/>
    <dgm:cxn modelId="{3CDFD13C-260C-491F-A763-D8FFC7BC2375}" type="presOf" srcId="{8483B87D-A8CA-4584-A7BB-3EB167A06484}" destId="{6D1DE548-3B7E-4868-A24F-7C188DC79C38}" srcOrd="0" destOrd="0" presId="urn:microsoft.com/office/officeart/2009/layout/CircleArrowProcess"/>
    <dgm:cxn modelId="{3B2E9DBA-616A-4918-8B44-398A61FFB6F0}" srcId="{3E9D1ED2-BFE2-4FB6-964F-8F0AAA9B2AFE}" destId="{01304BA7-A917-44F7-B56A-93A424E7CB5E}" srcOrd="1" destOrd="0" parTransId="{197197CD-0F8B-4ABB-8079-0307FB6AB436}" sibTransId="{409003EB-CA20-4826-ADDF-41A9A1AD9A44}"/>
    <dgm:cxn modelId="{BFC9056A-27CC-46A6-9715-64F1DB3C9534}" srcId="{3E9D1ED2-BFE2-4FB6-964F-8F0AAA9B2AFE}" destId="{4EE200E9-B129-4005-80EB-A1FD4FDF9FA6}" srcOrd="2" destOrd="0" parTransId="{0D3F933A-E6B0-4135-A93D-926001AD75AE}" sibTransId="{3FCF51DC-C18D-4238-80DF-1338B6C34831}"/>
    <dgm:cxn modelId="{A3759B46-A6FB-4BCF-99A0-ADC392B7FED5}" type="presOf" srcId="{3E9D1ED2-BFE2-4FB6-964F-8F0AAA9B2AFE}" destId="{3C6FFE7C-B567-4281-BDC1-304EC56CB83D}" srcOrd="0" destOrd="0" presId="urn:microsoft.com/office/officeart/2009/layout/CircleArrowProcess"/>
    <dgm:cxn modelId="{9B196B56-840F-4608-98D0-05CAF8F452B7}" srcId="{3E9D1ED2-BFE2-4FB6-964F-8F0AAA9B2AFE}" destId="{8483B87D-A8CA-4584-A7BB-3EB167A06484}" srcOrd="0" destOrd="0" parTransId="{8BFEE151-9E3F-4AF9-9870-C189971189DC}" sibTransId="{E6C0CD92-99C9-43DA-88B6-5D0FC047D1F6}"/>
    <dgm:cxn modelId="{9BC120D8-B58C-497A-B179-092C642E9D32}" type="presParOf" srcId="{3C6FFE7C-B567-4281-BDC1-304EC56CB83D}" destId="{867411E0-765D-4D24-BB3B-657FE479A9D4}" srcOrd="0" destOrd="0" presId="urn:microsoft.com/office/officeart/2009/layout/CircleArrowProcess"/>
    <dgm:cxn modelId="{2FEA11A2-F0F4-4E02-B20B-3CDB6D99FAED}" type="presParOf" srcId="{867411E0-765D-4D24-BB3B-657FE479A9D4}" destId="{86A142DC-7FAA-4E67-8C23-1CA9DE17E5BC}" srcOrd="0" destOrd="0" presId="urn:microsoft.com/office/officeart/2009/layout/CircleArrowProcess"/>
    <dgm:cxn modelId="{B3664234-A0D9-44DD-B50E-48E61AD3DE7C}" type="presParOf" srcId="{3C6FFE7C-B567-4281-BDC1-304EC56CB83D}" destId="{6D1DE548-3B7E-4868-A24F-7C188DC79C38}" srcOrd="1" destOrd="0" presId="urn:microsoft.com/office/officeart/2009/layout/CircleArrowProcess"/>
    <dgm:cxn modelId="{98DC27E1-BCE5-4109-8F2A-5FEBB0C2DA6E}" type="presParOf" srcId="{3C6FFE7C-B567-4281-BDC1-304EC56CB83D}" destId="{9093F59F-1F45-4AE7-AFDC-D4749BD5DC4D}" srcOrd="2" destOrd="0" presId="urn:microsoft.com/office/officeart/2009/layout/CircleArrowProcess"/>
    <dgm:cxn modelId="{04622553-677F-4BD8-B104-A241BFC5AE6B}" type="presParOf" srcId="{9093F59F-1F45-4AE7-AFDC-D4749BD5DC4D}" destId="{77DE8794-82FB-4DDA-966A-ED0CF9B27879}" srcOrd="0" destOrd="0" presId="urn:microsoft.com/office/officeart/2009/layout/CircleArrowProcess"/>
    <dgm:cxn modelId="{FA230225-A088-4D38-87B7-C6391827B328}" type="presParOf" srcId="{3C6FFE7C-B567-4281-BDC1-304EC56CB83D}" destId="{4640B463-011E-411C-8048-61C294776331}" srcOrd="3" destOrd="0" presId="urn:microsoft.com/office/officeart/2009/layout/CircleArrowProcess"/>
    <dgm:cxn modelId="{02C5B568-E478-4015-8C8A-364BAE86CD89}" type="presParOf" srcId="{3C6FFE7C-B567-4281-BDC1-304EC56CB83D}" destId="{E02BE0ED-25FB-4B3A-A6D0-1B06CB32974B}" srcOrd="4" destOrd="0" presId="urn:microsoft.com/office/officeart/2009/layout/CircleArrowProcess"/>
    <dgm:cxn modelId="{F569DDE3-A85C-4BA4-9699-D045B16A4B05}" type="presParOf" srcId="{E02BE0ED-25FB-4B3A-A6D0-1B06CB32974B}" destId="{F7F161CB-9321-46D7-B5C9-9902C734CFDC}" srcOrd="0" destOrd="0" presId="urn:microsoft.com/office/officeart/2009/layout/CircleArrowProcess"/>
    <dgm:cxn modelId="{3A783478-AF8E-4B09-A224-F205053E80E8}" type="presParOf" srcId="{3C6FFE7C-B567-4281-BDC1-304EC56CB83D}" destId="{5CE02166-6995-435D-95F7-5FEC8BD5AE6A}"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7541EA-5D8B-4B0D-B471-AF82D3C0B734}" type="doc">
      <dgm:prSet loTypeId="urn:microsoft.com/office/officeart/2009/3/layout/StepUpProcess" loCatId="process" qsTypeId="urn:microsoft.com/office/officeart/2005/8/quickstyle/simple5" qsCatId="simple" csTypeId="urn:microsoft.com/office/officeart/2005/8/colors/accent3_3" csCatId="accent3" phldr="1"/>
      <dgm:spPr/>
      <dgm:t>
        <a:bodyPr/>
        <a:lstStyle/>
        <a:p>
          <a:endParaRPr lang="zh-CN" altLang="en-US"/>
        </a:p>
      </dgm:t>
    </dgm:pt>
    <dgm:pt modelId="{D972F12C-A927-4AE0-B76A-3F702E1CCA29}">
      <dgm:prSet phldrT="[文本]"/>
      <dgm:spPr/>
      <dgm:t>
        <a:bodyPr/>
        <a:lstStyle/>
        <a:p>
          <a:r>
            <a:rPr lang="zh-CN" altLang="en-US" dirty="0"/>
            <a:t>卷积层</a:t>
          </a:r>
        </a:p>
      </dgm:t>
    </dgm:pt>
    <dgm:pt modelId="{27D3AEC4-4908-4644-95C6-8D00A278FB87}" type="parTrans" cxnId="{71D2DA7C-7A2C-4688-B297-8D61ADA7C3A8}">
      <dgm:prSet/>
      <dgm:spPr/>
      <dgm:t>
        <a:bodyPr/>
        <a:lstStyle/>
        <a:p>
          <a:endParaRPr lang="zh-CN" altLang="en-US"/>
        </a:p>
      </dgm:t>
    </dgm:pt>
    <dgm:pt modelId="{A795D558-65DA-438D-A8E4-A6511F1935E8}" type="sibTrans" cxnId="{71D2DA7C-7A2C-4688-B297-8D61ADA7C3A8}">
      <dgm:prSet/>
      <dgm:spPr/>
      <dgm:t>
        <a:bodyPr/>
        <a:lstStyle/>
        <a:p>
          <a:endParaRPr lang="zh-CN" altLang="en-US"/>
        </a:p>
      </dgm:t>
    </dgm:pt>
    <dgm:pt modelId="{8A1D9CE2-3EF1-4F23-8316-4507CA16DEF4}">
      <dgm:prSet phldrT="[文本]"/>
      <dgm:spPr/>
      <dgm:t>
        <a:bodyPr/>
        <a:lstStyle/>
        <a:p>
          <a:r>
            <a:rPr lang="en-US" altLang="zh-CN" dirty="0" err="1"/>
            <a:t>ReLu</a:t>
          </a:r>
          <a:r>
            <a:rPr lang="zh-CN" altLang="en-US" dirty="0"/>
            <a:t>和归一化</a:t>
          </a:r>
        </a:p>
      </dgm:t>
    </dgm:pt>
    <dgm:pt modelId="{79BD6CE1-3408-4F81-9B55-AB8F293A64FE}" type="parTrans" cxnId="{C64E7C91-7B05-4541-9CCD-D6D7FC3DACB6}">
      <dgm:prSet/>
      <dgm:spPr/>
      <dgm:t>
        <a:bodyPr/>
        <a:lstStyle/>
        <a:p>
          <a:endParaRPr lang="zh-CN" altLang="en-US"/>
        </a:p>
      </dgm:t>
    </dgm:pt>
    <dgm:pt modelId="{07E178A8-5864-45C4-9CAE-A8DC0A05669C}" type="sibTrans" cxnId="{C64E7C91-7B05-4541-9CCD-D6D7FC3DACB6}">
      <dgm:prSet/>
      <dgm:spPr/>
      <dgm:t>
        <a:bodyPr/>
        <a:lstStyle/>
        <a:p>
          <a:endParaRPr lang="zh-CN" altLang="en-US"/>
        </a:p>
      </dgm:t>
    </dgm:pt>
    <dgm:pt modelId="{C2C4906B-648F-4F31-91F7-4E2CF0941AA0}">
      <dgm:prSet phldrT="[文本]"/>
      <dgm:spPr/>
      <dgm:t>
        <a:bodyPr/>
        <a:lstStyle/>
        <a:p>
          <a:r>
            <a:rPr lang="en-US" altLang="zh-CN" dirty="0"/>
            <a:t>Dropout</a:t>
          </a:r>
          <a:endParaRPr lang="zh-CN" altLang="en-US" dirty="0"/>
        </a:p>
      </dgm:t>
    </dgm:pt>
    <dgm:pt modelId="{0618B451-FB75-42F6-947B-CC8BEB2F3AF3}" type="parTrans" cxnId="{B81D4DD3-635D-4452-92DF-DC65BAB36D2D}">
      <dgm:prSet/>
      <dgm:spPr/>
      <dgm:t>
        <a:bodyPr/>
        <a:lstStyle/>
        <a:p>
          <a:endParaRPr lang="zh-CN" altLang="en-US"/>
        </a:p>
      </dgm:t>
    </dgm:pt>
    <dgm:pt modelId="{6F727102-1D27-493B-AE6F-73E747087828}" type="sibTrans" cxnId="{B81D4DD3-635D-4452-92DF-DC65BAB36D2D}">
      <dgm:prSet/>
      <dgm:spPr/>
      <dgm:t>
        <a:bodyPr/>
        <a:lstStyle/>
        <a:p>
          <a:endParaRPr lang="zh-CN" altLang="en-US"/>
        </a:p>
      </dgm:t>
    </dgm:pt>
    <dgm:pt modelId="{40020A31-4093-40B5-A98F-A66397774B3B}">
      <dgm:prSet phldrT="[文本]"/>
      <dgm:spPr/>
      <dgm:t>
        <a:bodyPr/>
        <a:lstStyle/>
        <a:p>
          <a:r>
            <a:rPr lang="zh-CN" altLang="en-US" dirty="0"/>
            <a:t>重复</a:t>
          </a:r>
          <a:r>
            <a:rPr lang="en-US" altLang="zh-CN" dirty="0"/>
            <a:t>L…</a:t>
          </a:r>
          <a:endParaRPr lang="zh-CN" altLang="en-US" dirty="0"/>
        </a:p>
      </dgm:t>
    </dgm:pt>
    <dgm:pt modelId="{EB1A5656-C493-4CFF-A8AD-CEB52ADD2C27}" type="parTrans" cxnId="{EEFC19F8-7DDB-4855-B58F-8ED87A2F5570}">
      <dgm:prSet/>
      <dgm:spPr/>
      <dgm:t>
        <a:bodyPr/>
        <a:lstStyle/>
        <a:p>
          <a:endParaRPr lang="zh-CN" altLang="en-US"/>
        </a:p>
      </dgm:t>
    </dgm:pt>
    <dgm:pt modelId="{4357E9F7-A5E3-4A55-9BD5-3B43EA2DC6E6}" type="sibTrans" cxnId="{EEFC19F8-7DDB-4855-B58F-8ED87A2F5570}">
      <dgm:prSet/>
      <dgm:spPr/>
      <dgm:t>
        <a:bodyPr/>
        <a:lstStyle/>
        <a:p>
          <a:endParaRPr lang="zh-CN" altLang="en-US"/>
        </a:p>
      </dgm:t>
    </dgm:pt>
    <dgm:pt modelId="{92EA9828-AC3E-4912-89C4-F025224AA3A2}" type="pres">
      <dgm:prSet presAssocID="{DA7541EA-5D8B-4B0D-B471-AF82D3C0B734}" presName="rootnode" presStyleCnt="0">
        <dgm:presLayoutVars>
          <dgm:chMax/>
          <dgm:chPref/>
          <dgm:dir/>
          <dgm:animLvl val="lvl"/>
        </dgm:presLayoutVars>
      </dgm:prSet>
      <dgm:spPr/>
      <dgm:t>
        <a:bodyPr/>
        <a:lstStyle/>
        <a:p>
          <a:endParaRPr lang="zh-CN" altLang="en-US"/>
        </a:p>
      </dgm:t>
    </dgm:pt>
    <dgm:pt modelId="{412C1D79-8D9D-4CF4-82A6-57EC91E07A9E}" type="pres">
      <dgm:prSet presAssocID="{D972F12C-A927-4AE0-B76A-3F702E1CCA29}" presName="composite" presStyleCnt="0"/>
      <dgm:spPr/>
    </dgm:pt>
    <dgm:pt modelId="{8581AD14-728F-4FEE-A4A4-A375294D1827}" type="pres">
      <dgm:prSet presAssocID="{D972F12C-A927-4AE0-B76A-3F702E1CCA29}" presName="LShape" presStyleLbl="alignNode1" presStyleIdx="0" presStyleCnt="7"/>
      <dgm:spPr/>
    </dgm:pt>
    <dgm:pt modelId="{E934B8F8-3CE5-402E-B59B-799C816D734E}" type="pres">
      <dgm:prSet presAssocID="{D972F12C-A927-4AE0-B76A-3F702E1CCA29}" presName="ParentText" presStyleLbl="revTx" presStyleIdx="0" presStyleCnt="4">
        <dgm:presLayoutVars>
          <dgm:chMax val="0"/>
          <dgm:chPref val="0"/>
          <dgm:bulletEnabled val="1"/>
        </dgm:presLayoutVars>
      </dgm:prSet>
      <dgm:spPr/>
      <dgm:t>
        <a:bodyPr/>
        <a:lstStyle/>
        <a:p>
          <a:endParaRPr lang="zh-CN" altLang="en-US"/>
        </a:p>
      </dgm:t>
    </dgm:pt>
    <dgm:pt modelId="{04790713-EE04-4221-A7F9-A33970185EEC}" type="pres">
      <dgm:prSet presAssocID="{D972F12C-A927-4AE0-B76A-3F702E1CCA29}" presName="Triangle" presStyleLbl="alignNode1" presStyleIdx="1" presStyleCnt="7"/>
      <dgm:spPr/>
    </dgm:pt>
    <dgm:pt modelId="{BD05F7E7-BAF7-444D-9710-6C2426810D78}" type="pres">
      <dgm:prSet presAssocID="{A795D558-65DA-438D-A8E4-A6511F1935E8}" presName="sibTrans" presStyleCnt="0"/>
      <dgm:spPr/>
    </dgm:pt>
    <dgm:pt modelId="{D2C5AE55-76A5-455C-B5A3-E36EB1520D35}" type="pres">
      <dgm:prSet presAssocID="{A795D558-65DA-438D-A8E4-A6511F1935E8}" presName="space" presStyleCnt="0"/>
      <dgm:spPr/>
    </dgm:pt>
    <dgm:pt modelId="{EF540C65-D880-4BBE-8514-A33F265A9FB3}" type="pres">
      <dgm:prSet presAssocID="{8A1D9CE2-3EF1-4F23-8316-4507CA16DEF4}" presName="composite" presStyleCnt="0"/>
      <dgm:spPr/>
    </dgm:pt>
    <dgm:pt modelId="{65FFBE2F-CFC7-4CE3-9705-C431B529A618}" type="pres">
      <dgm:prSet presAssocID="{8A1D9CE2-3EF1-4F23-8316-4507CA16DEF4}" presName="LShape" presStyleLbl="alignNode1" presStyleIdx="2" presStyleCnt="7"/>
      <dgm:spPr/>
    </dgm:pt>
    <dgm:pt modelId="{6D9E3F6D-57A7-4F20-9B31-5F3B0BF84780}" type="pres">
      <dgm:prSet presAssocID="{8A1D9CE2-3EF1-4F23-8316-4507CA16DEF4}" presName="ParentText" presStyleLbl="revTx" presStyleIdx="1" presStyleCnt="4">
        <dgm:presLayoutVars>
          <dgm:chMax val="0"/>
          <dgm:chPref val="0"/>
          <dgm:bulletEnabled val="1"/>
        </dgm:presLayoutVars>
      </dgm:prSet>
      <dgm:spPr/>
      <dgm:t>
        <a:bodyPr/>
        <a:lstStyle/>
        <a:p>
          <a:endParaRPr lang="zh-CN" altLang="en-US"/>
        </a:p>
      </dgm:t>
    </dgm:pt>
    <dgm:pt modelId="{10C054F6-CFD2-4510-B4B2-B2AF6313739D}" type="pres">
      <dgm:prSet presAssocID="{8A1D9CE2-3EF1-4F23-8316-4507CA16DEF4}" presName="Triangle" presStyleLbl="alignNode1" presStyleIdx="3" presStyleCnt="7"/>
      <dgm:spPr/>
    </dgm:pt>
    <dgm:pt modelId="{2FAEB6D2-8D89-460A-B23B-F0BE009EFA8E}" type="pres">
      <dgm:prSet presAssocID="{07E178A8-5864-45C4-9CAE-A8DC0A05669C}" presName="sibTrans" presStyleCnt="0"/>
      <dgm:spPr/>
    </dgm:pt>
    <dgm:pt modelId="{DE001D52-1BAE-47CF-BEBD-99DF0D5D773E}" type="pres">
      <dgm:prSet presAssocID="{07E178A8-5864-45C4-9CAE-A8DC0A05669C}" presName="space" presStyleCnt="0"/>
      <dgm:spPr/>
    </dgm:pt>
    <dgm:pt modelId="{0C90C53F-271D-4354-80DE-DC6C09E29E9F}" type="pres">
      <dgm:prSet presAssocID="{C2C4906B-648F-4F31-91F7-4E2CF0941AA0}" presName="composite" presStyleCnt="0"/>
      <dgm:spPr/>
    </dgm:pt>
    <dgm:pt modelId="{979F374C-9A5C-495C-9F4F-18C2327F7985}" type="pres">
      <dgm:prSet presAssocID="{C2C4906B-648F-4F31-91F7-4E2CF0941AA0}" presName="LShape" presStyleLbl="alignNode1" presStyleIdx="4" presStyleCnt="7"/>
      <dgm:spPr/>
    </dgm:pt>
    <dgm:pt modelId="{91E41853-2915-4A30-9241-B1C910B8869D}" type="pres">
      <dgm:prSet presAssocID="{C2C4906B-648F-4F31-91F7-4E2CF0941AA0}" presName="ParentText" presStyleLbl="revTx" presStyleIdx="2" presStyleCnt="4">
        <dgm:presLayoutVars>
          <dgm:chMax val="0"/>
          <dgm:chPref val="0"/>
          <dgm:bulletEnabled val="1"/>
        </dgm:presLayoutVars>
      </dgm:prSet>
      <dgm:spPr/>
      <dgm:t>
        <a:bodyPr/>
        <a:lstStyle/>
        <a:p>
          <a:endParaRPr lang="zh-CN" altLang="en-US"/>
        </a:p>
      </dgm:t>
    </dgm:pt>
    <dgm:pt modelId="{DE7FCE73-73B4-4CBD-809B-324442118699}" type="pres">
      <dgm:prSet presAssocID="{C2C4906B-648F-4F31-91F7-4E2CF0941AA0}" presName="Triangle" presStyleLbl="alignNode1" presStyleIdx="5" presStyleCnt="7"/>
      <dgm:spPr/>
    </dgm:pt>
    <dgm:pt modelId="{50BD5CB2-A11B-415B-BC39-5F085A1F2F42}" type="pres">
      <dgm:prSet presAssocID="{6F727102-1D27-493B-AE6F-73E747087828}" presName="sibTrans" presStyleCnt="0"/>
      <dgm:spPr/>
    </dgm:pt>
    <dgm:pt modelId="{F74ACA7C-4B13-4B63-A8F8-6634C79F1718}" type="pres">
      <dgm:prSet presAssocID="{6F727102-1D27-493B-AE6F-73E747087828}" presName="space" presStyleCnt="0"/>
      <dgm:spPr/>
    </dgm:pt>
    <dgm:pt modelId="{FB19628F-6A49-4382-BDA5-F0C58D0F7D2A}" type="pres">
      <dgm:prSet presAssocID="{40020A31-4093-40B5-A98F-A66397774B3B}" presName="composite" presStyleCnt="0"/>
      <dgm:spPr/>
    </dgm:pt>
    <dgm:pt modelId="{CAF6E7A3-B97E-434A-A266-1A037C3A1591}" type="pres">
      <dgm:prSet presAssocID="{40020A31-4093-40B5-A98F-A66397774B3B}" presName="LShape" presStyleLbl="alignNode1" presStyleIdx="6" presStyleCnt="7"/>
      <dgm:spPr/>
    </dgm:pt>
    <dgm:pt modelId="{1AF18BBC-51D3-46C0-8C9A-7E9E6F9793B2}" type="pres">
      <dgm:prSet presAssocID="{40020A31-4093-40B5-A98F-A66397774B3B}" presName="ParentText" presStyleLbl="revTx" presStyleIdx="3" presStyleCnt="4">
        <dgm:presLayoutVars>
          <dgm:chMax val="0"/>
          <dgm:chPref val="0"/>
          <dgm:bulletEnabled val="1"/>
        </dgm:presLayoutVars>
      </dgm:prSet>
      <dgm:spPr/>
      <dgm:t>
        <a:bodyPr/>
        <a:lstStyle/>
        <a:p>
          <a:endParaRPr lang="zh-CN" altLang="en-US"/>
        </a:p>
      </dgm:t>
    </dgm:pt>
  </dgm:ptLst>
  <dgm:cxnLst>
    <dgm:cxn modelId="{A24F69C9-C0BC-4958-B830-9EAE29443705}" type="presOf" srcId="{8A1D9CE2-3EF1-4F23-8316-4507CA16DEF4}" destId="{6D9E3F6D-57A7-4F20-9B31-5F3B0BF84780}" srcOrd="0" destOrd="0" presId="urn:microsoft.com/office/officeart/2009/3/layout/StepUpProcess"/>
    <dgm:cxn modelId="{C64E7C91-7B05-4541-9CCD-D6D7FC3DACB6}" srcId="{DA7541EA-5D8B-4B0D-B471-AF82D3C0B734}" destId="{8A1D9CE2-3EF1-4F23-8316-4507CA16DEF4}" srcOrd="1" destOrd="0" parTransId="{79BD6CE1-3408-4F81-9B55-AB8F293A64FE}" sibTransId="{07E178A8-5864-45C4-9CAE-A8DC0A05669C}"/>
    <dgm:cxn modelId="{88AE5CBF-7A21-4541-985D-F5CB1E71236B}" type="presOf" srcId="{40020A31-4093-40B5-A98F-A66397774B3B}" destId="{1AF18BBC-51D3-46C0-8C9A-7E9E6F9793B2}" srcOrd="0" destOrd="0" presId="urn:microsoft.com/office/officeart/2009/3/layout/StepUpProcess"/>
    <dgm:cxn modelId="{73B687D6-FFF4-4E23-9733-3A0A0DE21938}" type="presOf" srcId="{DA7541EA-5D8B-4B0D-B471-AF82D3C0B734}" destId="{92EA9828-AC3E-4912-89C4-F025224AA3A2}" srcOrd="0" destOrd="0" presId="urn:microsoft.com/office/officeart/2009/3/layout/StepUpProcess"/>
    <dgm:cxn modelId="{71D2DA7C-7A2C-4688-B297-8D61ADA7C3A8}" srcId="{DA7541EA-5D8B-4B0D-B471-AF82D3C0B734}" destId="{D972F12C-A927-4AE0-B76A-3F702E1CCA29}" srcOrd="0" destOrd="0" parTransId="{27D3AEC4-4908-4644-95C6-8D00A278FB87}" sibTransId="{A795D558-65DA-438D-A8E4-A6511F1935E8}"/>
    <dgm:cxn modelId="{CDD236EC-60EE-4920-954C-F20E62DF4897}" type="presOf" srcId="{C2C4906B-648F-4F31-91F7-4E2CF0941AA0}" destId="{91E41853-2915-4A30-9241-B1C910B8869D}" srcOrd="0" destOrd="0" presId="urn:microsoft.com/office/officeart/2009/3/layout/StepUpProcess"/>
    <dgm:cxn modelId="{EEFC19F8-7DDB-4855-B58F-8ED87A2F5570}" srcId="{DA7541EA-5D8B-4B0D-B471-AF82D3C0B734}" destId="{40020A31-4093-40B5-A98F-A66397774B3B}" srcOrd="3" destOrd="0" parTransId="{EB1A5656-C493-4CFF-A8AD-CEB52ADD2C27}" sibTransId="{4357E9F7-A5E3-4A55-9BD5-3B43EA2DC6E6}"/>
    <dgm:cxn modelId="{1DD9D0C9-5544-4506-8D4E-91245B4F69C4}" type="presOf" srcId="{D972F12C-A927-4AE0-B76A-3F702E1CCA29}" destId="{E934B8F8-3CE5-402E-B59B-799C816D734E}" srcOrd="0" destOrd="0" presId="urn:microsoft.com/office/officeart/2009/3/layout/StepUpProcess"/>
    <dgm:cxn modelId="{B81D4DD3-635D-4452-92DF-DC65BAB36D2D}" srcId="{DA7541EA-5D8B-4B0D-B471-AF82D3C0B734}" destId="{C2C4906B-648F-4F31-91F7-4E2CF0941AA0}" srcOrd="2" destOrd="0" parTransId="{0618B451-FB75-42F6-947B-CC8BEB2F3AF3}" sibTransId="{6F727102-1D27-493B-AE6F-73E747087828}"/>
    <dgm:cxn modelId="{9E0F9FC9-C93C-4210-B5D0-ED0D9301EA7E}" type="presParOf" srcId="{92EA9828-AC3E-4912-89C4-F025224AA3A2}" destId="{412C1D79-8D9D-4CF4-82A6-57EC91E07A9E}" srcOrd="0" destOrd="0" presId="urn:microsoft.com/office/officeart/2009/3/layout/StepUpProcess"/>
    <dgm:cxn modelId="{E014A9D0-6B80-4B90-9F71-5A16704320C7}" type="presParOf" srcId="{412C1D79-8D9D-4CF4-82A6-57EC91E07A9E}" destId="{8581AD14-728F-4FEE-A4A4-A375294D1827}" srcOrd="0" destOrd="0" presId="urn:microsoft.com/office/officeart/2009/3/layout/StepUpProcess"/>
    <dgm:cxn modelId="{1564DC28-7474-4718-A55D-E7DF8EFE4BAC}" type="presParOf" srcId="{412C1D79-8D9D-4CF4-82A6-57EC91E07A9E}" destId="{E934B8F8-3CE5-402E-B59B-799C816D734E}" srcOrd="1" destOrd="0" presId="urn:microsoft.com/office/officeart/2009/3/layout/StepUpProcess"/>
    <dgm:cxn modelId="{7C9FA3F0-C877-4AFF-A586-A03407D30C92}" type="presParOf" srcId="{412C1D79-8D9D-4CF4-82A6-57EC91E07A9E}" destId="{04790713-EE04-4221-A7F9-A33970185EEC}" srcOrd="2" destOrd="0" presId="urn:microsoft.com/office/officeart/2009/3/layout/StepUpProcess"/>
    <dgm:cxn modelId="{5CA2CBDA-D96E-4FC5-AF65-E20CBB79BCCD}" type="presParOf" srcId="{92EA9828-AC3E-4912-89C4-F025224AA3A2}" destId="{BD05F7E7-BAF7-444D-9710-6C2426810D78}" srcOrd="1" destOrd="0" presId="urn:microsoft.com/office/officeart/2009/3/layout/StepUpProcess"/>
    <dgm:cxn modelId="{F854A200-CA3A-4135-88A5-3B2F8ECBA368}" type="presParOf" srcId="{BD05F7E7-BAF7-444D-9710-6C2426810D78}" destId="{D2C5AE55-76A5-455C-B5A3-E36EB1520D35}" srcOrd="0" destOrd="0" presId="urn:microsoft.com/office/officeart/2009/3/layout/StepUpProcess"/>
    <dgm:cxn modelId="{BD4FE2D4-7A84-4D50-A53D-53CA88B5F5DD}" type="presParOf" srcId="{92EA9828-AC3E-4912-89C4-F025224AA3A2}" destId="{EF540C65-D880-4BBE-8514-A33F265A9FB3}" srcOrd="2" destOrd="0" presId="urn:microsoft.com/office/officeart/2009/3/layout/StepUpProcess"/>
    <dgm:cxn modelId="{D59F0C7A-CC89-442A-9BA1-3AE57408794C}" type="presParOf" srcId="{EF540C65-D880-4BBE-8514-A33F265A9FB3}" destId="{65FFBE2F-CFC7-4CE3-9705-C431B529A618}" srcOrd="0" destOrd="0" presId="urn:microsoft.com/office/officeart/2009/3/layout/StepUpProcess"/>
    <dgm:cxn modelId="{030C7177-0506-4DA3-B8DD-7A06ABE67FAB}" type="presParOf" srcId="{EF540C65-D880-4BBE-8514-A33F265A9FB3}" destId="{6D9E3F6D-57A7-4F20-9B31-5F3B0BF84780}" srcOrd="1" destOrd="0" presId="urn:microsoft.com/office/officeart/2009/3/layout/StepUpProcess"/>
    <dgm:cxn modelId="{8D03A1A4-3A85-419D-AAD6-D60F8946197C}" type="presParOf" srcId="{EF540C65-D880-4BBE-8514-A33F265A9FB3}" destId="{10C054F6-CFD2-4510-B4B2-B2AF6313739D}" srcOrd="2" destOrd="0" presId="urn:microsoft.com/office/officeart/2009/3/layout/StepUpProcess"/>
    <dgm:cxn modelId="{F50890B6-3977-4DCB-BEF0-A3CF0AAADE44}" type="presParOf" srcId="{92EA9828-AC3E-4912-89C4-F025224AA3A2}" destId="{2FAEB6D2-8D89-460A-B23B-F0BE009EFA8E}" srcOrd="3" destOrd="0" presId="urn:microsoft.com/office/officeart/2009/3/layout/StepUpProcess"/>
    <dgm:cxn modelId="{A0144786-220D-4375-9B7F-E03E8FD6C34D}" type="presParOf" srcId="{2FAEB6D2-8D89-460A-B23B-F0BE009EFA8E}" destId="{DE001D52-1BAE-47CF-BEBD-99DF0D5D773E}" srcOrd="0" destOrd="0" presId="urn:microsoft.com/office/officeart/2009/3/layout/StepUpProcess"/>
    <dgm:cxn modelId="{5725B62F-733E-4417-BED4-D4F831FDD8D4}" type="presParOf" srcId="{92EA9828-AC3E-4912-89C4-F025224AA3A2}" destId="{0C90C53F-271D-4354-80DE-DC6C09E29E9F}" srcOrd="4" destOrd="0" presId="urn:microsoft.com/office/officeart/2009/3/layout/StepUpProcess"/>
    <dgm:cxn modelId="{9824FAD2-B346-4889-B7F6-1707307F8363}" type="presParOf" srcId="{0C90C53F-271D-4354-80DE-DC6C09E29E9F}" destId="{979F374C-9A5C-495C-9F4F-18C2327F7985}" srcOrd="0" destOrd="0" presId="urn:microsoft.com/office/officeart/2009/3/layout/StepUpProcess"/>
    <dgm:cxn modelId="{648B8745-6E41-48FB-BCD8-6078F69C973A}" type="presParOf" srcId="{0C90C53F-271D-4354-80DE-DC6C09E29E9F}" destId="{91E41853-2915-4A30-9241-B1C910B8869D}" srcOrd="1" destOrd="0" presId="urn:microsoft.com/office/officeart/2009/3/layout/StepUpProcess"/>
    <dgm:cxn modelId="{5D06DA82-4FCE-417A-A481-DC09FF4F68A8}" type="presParOf" srcId="{0C90C53F-271D-4354-80DE-DC6C09E29E9F}" destId="{DE7FCE73-73B4-4CBD-809B-324442118699}" srcOrd="2" destOrd="0" presId="urn:microsoft.com/office/officeart/2009/3/layout/StepUpProcess"/>
    <dgm:cxn modelId="{616CBA73-8AD1-4A6F-A100-D8393172BB2E}" type="presParOf" srcId="{92EA9828-AC3E-4912-89C4-F025224AA3A2}" destId="{50BD5CB2-A11B-415B-BC39-5F085A1F2F42}" srcOrd="5" destOrd="0" presId="urn:microsoft.com/office/officeart/2009/3/layout/StepUpProcess"/>
    <dgm:cxn modelId="{B9BEBE69-D8EF-49EC-967B-EBF9DE4F3289}" type="presParOf" srcId="{50BD5CB2-A11B-415B-BC39-5F085A1F2F42}" destId="{F74ACA7C-4B13-4B63-A8F8-6634C79F1718}" srcOrd="0" destOrd="0" presId="urn:microsoft.com/office/officeart/2009/3/layout/StepUpProcess"/>
    <dgm:cxn modelId="{F04D088F-0AA7-45FA-9450-D91AA1DBB2F0}" type="presParOf" srcId="{92EA9828-AC3E-4912-89C4-F025224AA3A2}" destId="{FB19628F-6A49-4382-BDA5-F0C58D0F7D2A}" srcOrd="6" destOrd="0" presId="urn:microsoft.com/office/officeart/2009/3/layout/StepUpProcess"/>
    <dgm:cxn modelId="{6CACB0CC-5D29-4A28-813B-63BFE0F282BB}" type="presParOf" srcId="{FB19628F-6A49-4382-BDA5-F0C58D0F7D2A}" destId="{CAF6E7A3-B97E-434A-A266-1A037C3A1591}" srcOrd="0" destOrd="0" presId="urn:microsoft.com/office/officeart/2009/3/layout/StepUpProcess"/>
    <dgm:cxn modelId="{8171C4FD-0B85-46F8-B275-591A1318CF2A}" type="presParOf" srcId="{FB19628F-6A49-4382-BDA5-F0C58D0F7D2A}" destId="{1AF18BBC-51D3-46C0-8C9A-7E9E6F9793B2}"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FAEBC8-44AF-43E2-A95E-9FD2A52A6576}" type="doc">
      <dgm:prSet loTypeId="urn:microsoft.com/office/officeart/2009/layout/CircleArrowProcess" loCatId="cycle" qsTypeId="urn:microsoft.com/office/officeart/2005/8/quickstyle/simple5" qsCatId="simple" csTypeId="urn:microsoft.com/office/officeart/2005/8/colors/accent0_3" csCatId="mainScheme" phldr="1"/>
      <dgm:spPr/>
      <dgm:t>
        <a:bodyPr/>
        <a:lstStyle/>
        <a:p>
          <a:endParaRPr lang="zh-CN" altLang="en-US"/>
        </a:p>
      </dgm:t>
    </dgm:pt>
    <dgm:pt modelId="{15A3D7E3-6446-4BC3-B98C-1D765103FB77}">
      <dgm:prSet phldrT="[文本]"/>
      <dgm:spPr/>
      <dgm:t>
        <a:bodyPr/>
        <a:lstStyle/>
        <a:p>
          <a:r>
            <a:rPr lang="en-US" altLang="zh-CN" dirty="0"/>
            <a:t>L</a:t>
          </a:r>
          <a:r>
            <a:rPr lang="zh-CN" altLang="en-US" dirty="0"/>
            <a:t>层</a:t>
          </a:r>
          <a:r>
            <a:rPr lang="en-US" altLang="zh-CN"/>
            <a:t>GAT</a:t>
          </a:r>
          <a:endParaRPr lang="zh-CN" altLang="en-US" dirty="0"/>
        </a:p>
      </dgm:t>
    </dgm:pt>
    <dgm:pt modelId="{08DEDE5E-6A1D-48C8-8887-DF9F6AA8D2F1}" type="parTrans" cxnId="{0F3624C3-E0C6-4696-93DF-9299EFF635C0}">
      <dgm:prSet/>
      <dgm:spPr/>
      <dgm:t>
        <a:bodyPr/>
        <a:lstStyle/>
        <a:p>
          <a:endParaRPr lang="zh-CN" altLang="en-US"/>
        </a:p>
      </dgm:t>
    </dgm:pt>
    <dgm:pt modelId="{BE64DD02-BBBE-459C-BD3B-0BCAAA66A705}" type="sibTrans" cxnId="{0F3624C3-E0C6-4696-93DF-9299EFF635C0}">
      <dgm:prSet/>
      <dgm:spPr/>
      <dgm:t>
        <a:bodyPr/>
        <a:lstStyle/>
        <a:p>
          <a:endParaRPr lang="zh-CN" altLang="en-US"/>
        </a:p>
      </dgm:t>
    </dgm:pt>
    <dgm:pt modelId="{CCA22238-8F5F-4098-9380-04451FD48FBB}">
      <dgm:prSet phldrT="[文本]"/>
      <dgm:spPr/>
      <dgm:t>
        <a:bodyPr/>
        <a:lstStyle/>
        <a:p>
          <a:r>
            <a:rPr lang="en-US" altLang="zh-CN" dirty="0"/>
            <a:t>dropout</a:t>
          </a:r>
          <a:endParaRPr lang="zh-CN" altLang="en-US" dirty="0"/>
        </a:p>
      </dgm:t>
    </dgm:pt>
    <dgm:pt modelId="{19BB204F-B548-4075-8F4F-C448F69DE53E}" type="parTrans" cxnId="{D4A328AD-6913-429F-AB13-E77925937702}">
      <dgm:prSet/>
      <dgm:spPr/>
      <dgm:t>
        <a:bodyPr/>
        <a:lstStyle/>
        <a:p>
          <a:endParaRPr lang="zh-CN" altLang="en-US"/>
        </a:p>
      </dgm:t>
    </dgm:pt>
    <dgm:pt modelId="{2040DA12-2213-41AD-BB14-CAA199636FD0}" type="sibTrans" cxnId="{D4A328AD-6913-429F-AB13-E77925937702}">
      <dgm:prSet/>
      <dgm:spPr/>
      <dgm:t>
        <a:bodyPr/>
        <a:lstStyle/>
        <a:p>
          <a:endParaRPr lang="zh-CN" altLang="en-US"/>
        </a:p>
      </dgm:t>
    </dgm:pt>
    <dgm:pt modelId="{4326C127-7600-4E8A-9F6B-00F0F2F3DEA2}">
      <dgm:prSet phldrT="[文本]"/>
      <dgm:spPr/>
      <dgm:t>
        <a:bodyPr/>
        <a:lstStyle/>
        <a:p>
          <a:r>
            <a:rPr lang="zh-CN" altLang="en-US" dirty="0"/>
            <a:t>输出层</a:t>
          </a:r>
        </a:p>
      </dgm:t>
    </dgm:pt>
    <dgm:pt modelId="{40A5CF13-221D-46C3-AC45-9A398E30F8C2}" type="parTrans" cxnId="{CB27D375-79B2-45AC-BD55-98F3D23CE061}">
      <dgm:prSet/>
      <dgm:spPr/>
      <dgm:t>
        <a:bodyPr/>
        <a:lstStyle/>
        <a:p>
          <a:endParaRPr lang="zh-CN" altLang="en-US"/>
        </a:p>
      </dgm:t>
    </dgm:pt>
    <dgm:pt modelId="{9DAB17B1-4B72-4D17-9975-4E062F369868}" type="sibTrans" cxnId="{CB27D375-79B2-45AC-BD55-98F3D23CE061}">
      <dgm:prSet/>
      <dgm:spPr/>
      <dgm:t>
        <a:bodyPr/>
        <a:lstStyle/>
        <a:p>
          <a:endParaRPr lang="zh-CN" altLang="en-US"/>
        </a:p>
      </dgm:t>
    </dgm:pt>
    <dgm:pt modelId="{99B6D3B4-950E-49BC-804F-59EAAAD51B6C}" type="pres">
      <dgm:prSet presAssocID="{CFFAEBC8-44AF-43E2-A95E-9FD2A52A6576}" presName="Name0" presStyleCnt="0">
        <dgm:presLayoutVars>
          <dgm:chMax val="7"/>
          <dgm:chPref val="7"/>
          <dgm:dir/>
          <dgm:animLvl val="lvl"/>
        </dgm:presLayoutVars>
      </dgm:prSet>
      <dgm:spPr/>
      <dgm:t>
        <a:bodyPr/>
        <a:lstStyle/>
        <a:p>
          <a:endParaRPr lang="zh-CN" altLang="en-US"/>
        </a:p>
      </dgm:t>
    </dgm:pt>
    <dgm:pt modelId="{C02A1C4C-2DD2-4926-A73D-CFCC3070FE12}" type="pres">
      <dgm:prSet presAssocID="{15A3D7E3-6446-4BC3-B98C-1D765103FB77}" presName="Accent1" presStyleCnt="0"/>
      <dgm:spPr/>
    </dgm:pt>
    <dgm:pt modelId="{26FC9561-F463-4D68-8593-A16F94A84B1A}" type="pres">
      <dgm:prSet presAssocID="{15A3D7E3-6446-4BC3-B98C-1D765103FB77}" presName="Accent" presStyleLbl="node1" presStyleIdx="0" presStyleCnt="3"/>
      <dgm:spPr/>
    </dgm:pt>
    <dgm:pt modelId="{78F3654F-838A-4109-908E-80606FD255AE}" type="pres">
      <dgm:prSet presAssocID="{15A3D7E3-6446-4BC3-B98C-1D765103FB77}" presName="Parent1" presStyleLbl="revTx" presStyleIdx="0" presStyleCnt="3">
        <dgm:presLayoutVars>
          <dgm:chMax val="1"/>
          <dgm:chPref val="1"/>
          <dgm:bulletEnabled val="1"/>
        </dgm:presLayoutVars>
      </dgm:prSet>
      <dgm:spPr/>
      <dgm:t>
        <a:bodyPr/>
        <a:lstStyle/>
        <a:p>
          <a:endParaRPr lang="zh-CN" altLang="en-US"/>
        </a:p>
      </dgm:t>
    </dgm:pt>
    <dgm:pt modelId="{3B0BB14A-236F-453A-B705-47925E2E35DF}" type="pres">
      <dgm:prSet presAssocID="{CCA22238-8F5F-4098-9380-04451FD48FBB}" presName="Accent2" presStyleCnt="0"/>
      <dgm:spPr/>
    </dgm:pt>
    <dgm:pt modelId="{BB939F63-A8F9-4B9F-9DEE-036E5E7F5116}" type="pres">
      <dgm:prSet presAssocID="{CCA22238-8F5F-4098-9380-04451FD48FBB}" presName="Accent" presStyleLbl="node1" presStyleIdx="1" presStyleCnt="3"/>
      <dgm:spPr/>
    </dgm:pt>
    <dgm:pt modelId="{30993546-369F-45D0-BF6B-7DC073C9C33F}" type="pres">
      <dgm:prSet presAssocID="{CCA22238-8F5F-4098-9380-04451FD48FBB}" presName="Parent2" presStyleLbl="revTx" presStyleIdx="1" presStyleCnt="3">
        <dgm:presLayoutVars>
          <dgm:chMax val="1"/>
          <dgm:chPref val="1"/>
          <dgm:bulletEnabled val="1"/>
        </dgm:presLayoutVars>
      </dgm:prSet>
      <dgm:spPr/>
      <dgm:t>
        <a:bodyPr/>
        <a:lstStyle/>
        <a:p>
          <a:endParaRPr lang="zh-CN" altLang="en-US"/>
        </a:p>
      </dgm:t>
    </dgm:pt>
    <dgm:pt modelId="{4A489202-190E-4DFD-8F51-311E7B4CAD34}" type="pres">
      <dgm:prSet presAssocID="{4326C127-7600-4E8A-9F6B-00F0F2F3DEA2}" presName="Accent3" presStyleCnt="0"/>
      <dgm:spPr/>
    </dgm:pt>
    <dgm:pt modelId="{822A121D-28BE-4416-99A9-2A992D99BD07}" type="pres">
      <dgm:prSet presAssocID="{4326C127-7600-4E8A-9F6B-00F0F2F3DEA2}" presName="Accent" presStyleLbl="node1" presStyleIdx="2" presStyleCnt="3"/>
      <dgm:spPr/>
    </dgm:pt>
    <dgm:pt modelId="{7781A1F8-6C76-4914-AC7D-24DF97FEAF4D}" type="pres">
      <dgm:prSet presAssocID="{4326C127-7600-4E8A-9F6B-00F0F2F3DEA2}" presName="Parent3" presStyleLbl="revTx" presStyleIdx="2" presStyleCnt="3">
        <dgm:presLayoutVars>
          <dgm:chMax val="1"/>
          <dgm:chPref val="1"/>
          <dgm:bulletEnabled val="1"/>
        </dgm:presLayoutVars>
      </dgm:prSet>
      <dgm:spPr/>
      <dgm:t>
        <a:bodyPr/>
        <a:lstStyle/>
        <a:p>
          <a:endParaRPr lang="zh-CN" altLang="en-US"/>
        </a:p>
      </dgm:t>
    </dgm:pt>
  </dgm:ptLst>
  <dgm:cxnLst>
    <dgm:cxn modelId="{80F7A734-50C1-43AC-93EE-B0237FD3AA3E}" type="presOf" srcId="{4326C127-7600-4E8A-9F6B-00F0F2F3DEA2}" destId="{7781A1F8-6C76-4914-AC7D-24DF97FEAF4D}" srcOrd="0" destOrd="0" presId="urn:microsoft.com/office/officeart/2009/layout/CircleArrowProcess"/>
    <dgm:cxn modelId="{CB27D375-79B2-45AC-BD55-98F3D23CE061}" srcId="{CFFAEBC8-44AF-43E2-A95E-9FD2A52A6576}" destId="{4326C127-7600-4E8A-9F6B-00F0F2F3DEA2}" srcOrd="2" destOrd="0" parTransId="{40A5CF13-221D-46C3-AC45-9A398E30F8C2}" sibTransId="{9DAB17B1-4B72-4D17-9975-4E062F369868}"/>
    <dgm:cxn modelId="{0F3624C3-E0C6-4696-93DF-9299EFF635C0}" srcId="{CFFAEBC8-44AF-43E2-A95E-9FD2A52A6576}" destId="{15A3D7E3-6446-4BC3-B98C-1D765103FB77}" srcOrd="0" destOrd="0" parTransId="{08DEDE5E-6A1D-48C8-8887-DF9F6AA8D2F1}" sibTransId="{BE64DD02-BBBE-459C-BD3B-0BCAAA66A705}"/>
    <dgm:cxn modelId="{026C22E6-B09B-423D-9FB5-FAB1F3549E05}" type="presOf" srcId="{CCA22238-8F5F-4098-9380-04451FD48FBB}" destId="{30993546-369F-45D0-BF6B-7DC073C9C33F}" srcOrd="0" destOrd="0" presId="urn:microsoft.com/office/officeart/2009/layout/CircleArrowProcess"/>
    <dgm:cxn modelId="{CEF697D9-9E8C-4C11-9CC3-BB35C8797FB1}" type="presOf" srcId="{15A3D7E3-6446-4BC3-B98C-1D765103FB77}" destId="{78F3654F-838A-4109-908E-80606FD255AE}" srcOrd="0" destOrd="0" presId="urn:microsoft.com/office/officeart/2009/layout/CircleArrowProcess"/>
    <dgm:cxn modelId="{3EB24CDA-FBD6-4362-8D64-3B11A1F6E3BC}" type="presOf" srcId="{CFFAEBC8-44AF-43E2-A95E-9FD2A52A6576}" destId="{99B6D3B4-950E-49BC-804F-59EAAAD51B6C}" srcOrd="0" destOrd="0" presId="urn:microsoft.com/office/officeart/2009/layout/CircleArrowProcess"/>
    <dgm:cxn modelId="{D4A328AD-6913-429F-AB13-E77925937702}" srcId="{CFFAEBC8-44AF-43E2-A95E-9FD2A52A6576}" destId="{CCA22238-8F5F-4098-9380-04451FD48FBB}" srcOrd="1" destOrd="0" parTransId="{19BB204F-B548-4075-8F4F-C448F69DE53E}" sibTransId="{2040DA12-2213-41AD-BB14-CAA199636FD0}"/>
    <dgm:cxn modelId="{56F12A7B-5121-4966-82C4-75901A02A917}" type="presParOf" srcId="{99B6D3B4-950E-49BC-804F-59EAAAD51B6C}" destId="{C02A1C4C-2DD2-4926-A73D-CFCC3070FE12}" srcOrd="0" destOrd="0" presId="urn:microsoft.com/office/officeart/2009/layout/CircleArrowProcess"/>
    <dgm:cxn modelId="{5DD4F74B-87D3-4524-9544-67E2C7232824}" type="presParOf" srcId="{C02A1C4C-2DD2-4926-A73D-CFCC3070FE12}" destId="{26FC9561-F463-4D68-8593-A16F94A84B1A}" srcOrd="0" destOrd="0" presId="urn:microsoft.com/office/officeart/2009/layout/CircleArrowProcess"/>
    <dgm:cxn modelId="{E12F0B2B-EA8E-49DE-87A4-17FBF2F0A779}" type="presParOf" srcId="{99B6D3B4-950E-49BC-804F-59EAAAD51B6C}" destId="{78F3654F-838A-4109-908E-80606FD255AE}" srcOrd="1" destOrd="0" presId="urn:microsoft.com/office/officeart/2009/layout/CircleArrowProcess"/>
    <dgm:cxn modelId="{DD605C0A-CC7E-42B3-BBEA-F84F7ADACEB9}" type="presParOf" srcId="{99B6D3B4-950E-49BC-804F-59EAAAD51B6C}" destId="{3B0BB14A-236F-453A-B705-47925E2E35DF}" srcOrd="2" destOrd="0" presId="urn:microsoft.com/office/officeart/2009/layout/CircleArrowProcess"/>
    <dgm:cxn modelId="{5D6DC446-1005-42F2-9AA0-5D8CB213886D}" type="presParOf" srcId="{3B0BB14A-236F-453A-B705-47925E2E35DF}" destId="{BB939F63-A8F9-4B9F-9DEE-036E5E7F5116}" srcOrd="0" destOrd="0" presId="urn:microsoft.com/office/officeart/2009/layout/CircleArrowProcess"/>
    <dgm:cxn modelId="{1883FBBF-537F-4357-AF66-EEF3705123FB}" type="presParOf" srcId="{99B6D3B4-950E-49BC-804F-59EAAAD51B6C}" destId="{30993546-369F-45D0-BF6B-7DC073C9C33F}" srcOrd="3" destOrd="0" presId="urn:microsoft.com/office/officeart/2009/layout/CircleArrowProcess"/>
    <dgm:cxn modelId="{1111DE3F-E98E-4871-B3B0-30030AB5D416}" type="presParOf" srcId="{99B6D3B4-950E-49BC-804F-59EAAAD51B6C}" destId="{4A489202-190E-4DFD-8F51-311E7B4CAD34}" srcOrd="4" destOrd="0" presId="urn:microsoft.com/office/officeart/2009/layout/CircleArrowProcess"/>
    <dgm:cxn modelId="{9A8AB740-9CD2-4C7D-8C6B-4866163E2F12}" type="presParOf" srcId="{4A489202-190E-4DFD-8F51-311E7B4CAD34}" destId="{822A121D-28BE-4416-99A9-2A992D99BD07}" srcOrd="0" destOrd="0" presId="urn:microsoft.com/office/officeart/2009/layout/CircleArrowProcess"/>
    <dgm:cxn modelId="{7993AAC8-4ADF-44C6-BE49-3CDCD9A95E43}" type="presParOf" srcId="{99B6D3B4-950E-49BC-804F-59EAAAD51B6C}" destId="{7781A1F8-6C76-4914-AC7D-24DF97FEAF4D}"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ED4036-587B-420D-95AC-F82BD0C4640C}" type="doc">
      <dgm:prSet loTypeId="urn:microsoft.com/office/officeart/2005/8/layout/hProcess11" loCatId="process" qsTypeId="urn:microsoft.com/office/officeart/2005/8/quickstyle/simple5" qsCatId="simple" csTypeId="urn:microsoft.com/office/officeart/2005/8/colors/accent0_3" csCatId="mainScheme" phldr="1"/>
      <dgm:spPr/>
    </dgm:pt>
    <dgm:pt modelId="{2EF4E789-C18F-4F66-AC4B-38A072EEF58F}">
      <dgm:prSet phldrT="[文本]" custT="1"/>
      <dgm:spPr/>
      <dgm:t>
        <a:bodyPr/>
        <a:lstStyle/>
        <a:p>
          <a:r>
            <a:rPr lang="zh-CN" altLang="en-US" sz="1800" b="1" dirty="0">
              <a:solidFill>
                <a:srgbClr val="1D4971"/>
              </a:solidFill>
            </a:rPr>
            <a:t>数据加载模块</a:t>
          </a:r>
        </a:p>
      </dgm:t>
    </dgm:pt>
    <dgm:pt modelId="{D282A216-81B8-4E18-AFBE-34D85BBDA856}" type="parTrans" cxnId="{D24D0DB6-15A0-4440-9E51-691EBAED5F35}">
      <dgm:prSet/>
      <dgm:spPr/>
      <dgm:t>
        <a:bodyPr/>
        <a:lstStyle/>
        <a:p>
          <a:endParaRPr lang="zh-CN" altLang="en-US" b="1">
            <a:solidFill>
              <a:srgbClr val="1D4971"/>
            </a:solidFill>
          </a:endParaRPr>
        </a:p>
      </dgm:t>
    </dgm:pt>
    <dgm:pt modelId="{A3E9D099-E335-4DE9-93C4-FEE033DFD352}" type="sibTrans" cxnId="{D24D0DB6-15A0-4440-9E51-691EBAED5F35}">
      <dgm:prSet/>
      <dgm:spPr/>
      <dgm:t>
        <a:bodyPr/>
        <a:lstStyle/>
        <a:p>
          <a:endParaRPr lang="zh-CN" altLang="en-US" b="1">
            <a:solidFill>
              <a:srgbClr val="1D4971"/>
            </a:solidFill>
          </a:endParaRPr>
        </a:p>
      </dgm:t>
    </dgm:pt>
    <dgm:pt modelId="{EC9E29F8-A03F-44D6-BF40-7CE03AEED9AC}">
      <dgm:prSet phldrT="[文本]" custT="1"/>
      <dgm:spPr/>
      <dgm:t>
        <a:bodyPr/>
        <a:lstStyle/>
        <a:p>
          <a:r>
            <a:rPr lang="zh-CN" altLang="en-US" sz="1800" b="1" dirty="0">
              <a:solidFill>
                <a:srgbClr val="1D4971"/>
              </a:solidFill>
            </a:rPr>
            <a:t>组网模块</a:t>
          </a:r>
        </a:p>
      </dgm:t>
    </dgm:pt>
    <dgm:pt modelId="{BDE64C67-BBC2-4E28-A2D5-1AE7883071AB}" type="parTrans" cxnId="{4FA67C70-83AC-4D2D-9303-A6C4DA08BF03}">
      <dgm:prSet/>
      <dgm:spPr/>
      <dgm:t>
        <a:bodyPr/>
        <a:lstStyle/>
        <a:p>
          <a:endParaRPr lang="zh-CN" altLang="en-US" b="1">
            <a:solidFill>
              <a:srgbClr val="1D4971"/>
            </a:solidFill>
          </a:endParaRPr>
        </a:p>
      </dgm:t>
    </dgm:pt>
    <dgm:pt modelId="{BC6E5F5A-6799-4818-9A56-1F549FDFAA45}" type="sibTrans" cxnId="{4FA67C70-83AC-4D2D-9303-A6C4DA08BF03}">
      <dgm:prSet/>
      <dgm:spPr/>
      <dgm:t>
        <a:bodyPr/>
        <a:lstStyle/>
        <a:p>
          <a:endParaRPr lang="zh-CN" altLang="en-US" b="1">
            <a:solidFill>
              <a:srgbClr val="1D4971"/>
            </a:solidFill>
          </a:endParaRPr>
        </a:p>
      </dgm:t>
    </dgm:pt>
    <dgm:pt modelId="{4796BB87-DD7F-44F0-BB28-F258A5AB1E70}">
      <dgm:prSet phldrT="[文本]" custT="1"/>
      <dgm:spPr/>
      <dgm:t>
        <a:bodyPr/>
        <a:lstStyle/>
        <a:p>
          <a:r>
            <a:rPr lang="zh-CN" altLang="en-US" sz="1800" b="1" dirty="0">
              <a:solidFill>
                <a:srgbClr val="1D4971"/>
              </a:solidFill>
            </a:rPr>
            <a:t>训练过程</a:t>
          </a:r>
        </a:p>
      </dgm:t>
    </dgm:pt>
    <dgm:pt modelId="{948212EE-149E-4E27-A17F-85B86F02A40C}" type="parTrans" cxnId="{EABCD010-6ECA-4DA2-BCE8-CF80C91CDE56}">
      <dgm:prSet/>
      <dgm:spPr/>
      <dgm:t>
        <a:bodyPr/>
        <a:lstStyle/>
        <a:p>
          <a:endParaRPr lang="zh-CN" altLang="en-US" b="1">
            <a:solidFill>
              <a:srgbClr val="1D4971"/>
            </a:solidFill>
          </a:endParaRPr>
        </a:p>
      </dgm:t>
    </dgm:pt>
    <dgm:pt modelId="{48EF6339-AAD6-4255-9212-C12468483156}" type="sibTrans" cxnId="{EABCD010-6ECA-4DA2-BCE8-CF80C91CDE56}">
      <dgm:prSet/>
      <dgm:spPr/>
      <dgm:t>
        <a:bodyPr/>
        <a:lstStyle/>
        <a:p>
          <a:endParaRPr lang="zh-CN" altLang="en-US" b="1">
            <a:solidFill>
              <a:srgbClr val="1D4971"/>
            </a:solidFill>
          </a:endParaRPr>
        </a:p>
      </dgm:t>
    </dgm:pt>
    <dgm:pt modelId="{099A5E7F-C4AD-49FD-9325-219B1D3C6282}">
      <dgm:prSet phldrT="[文本]" custT="1"/>
      <dgm:spPr/>
      <dgm:t>
        <a:bodyPr/>
        <a:lstStyle/>
        <a:p>
          <a:r>
            <a:rPr lang="zh-CN" altLang="en-US" sz="1800" b="1" dirty="0">
              <a:solidFill>
                <a:srgbClr val="1D4971"/>
              </a:solidFill>
            </a:rPr>
            <a:t>对测试集预测</a:t>
          </a:r>
          <a:endParaRPr lang="zh-CN" altLang="en-US" sz="2100" b="1" dirty="0">
            <a:solidFill>
              <a:srgbClr val="1D4971"/>
            </a:solidFill>
          </a:endParaRPr>
        </a:p>
      </dgm:t>
    </dgm:pt>
    <dgm:pt modelId="{D276D1D8-1CF7-4B1F-89A6-98A77EEF234A}" type="parTrans" cxnId="{8163BFD9-7C91-408E-83FF-69882FCE79D1}">
      <dgm:prSet/>
      <dgm:spPr/>
      <dgm:t>
        <a:bodyPr/>
        <a:lstStyle/>
        <a:p>
          <a:endParaRPr lang="zh-CN" altLang="en-US" b="1">
            <a:solidFill>
              <a:srgbClr val="1D4971"/>
            </a:solidFill>
          </a:endParaRPr>
        </a:p>
      </dgm:t>
    </dgm:pt>
    <dgm:pt modelId="{5CB814F0-C83C-4FA0-AEAD-731CCD8FC01E}" type="sibTrans" cxnId="{8163BFD9-7C91-408E-83FF-69882FCE79D1}">
      <dgm:prSet/>
      <dgm:spPr/>
      <dgm:t>
        <a:bodyPr/>
        <a:lstStyle/>
        <a:p>
          <a:endParaRPr lang="zh-CN" altLang="en-US" b="1">
            <a:solidFill>
              <a:srgbClr val="1D4971"/>
            </a:solidFill>
          </a:endParaRPr>
        </a:p>
      </dgm:t>
    </dgm:pt>
    <dgm:pt modelId="{3ECF17D4-8FAD-4A33-84AB-09854E35CBD5}">
      <dgm:prSet phldrT="[文本]" custT="1"/>
      <dgm:spPr/>
      <dgm:t>
        <a:bodyPr/>
        <a:lstStyle/>
        <a:p>
          <a:r>
            <a:rPr lang="zh-CN" altLang="en-US" sz="1800" b="1" dirty="0">
              <a:solidFill>
                <a:srgbClr val="1D4971"/>
              </a:solidFill>
            </a:rPr>
            <a:t>图网络配置</a:t>
          </a:r>
        </a:p>
      </dgm:t>
    </dgm:pt>
    <dgm:pt modelId="{CE8A2130-4BBA-4CC8-8F29-F0E55D43FCF5}" type="parTrans" cxnId="{448CD1E4-F2A9-4E3C-93B5-485E78C04DA1}">
      <dgm:prSet/>
      <dgm:spPr/>
      <dgm:t>
        <a:bodyPr/>
        <a:lstStyle/>
        <a:p>
          <a:endParaRPr lang="zh-CN" altLang="en-US" b="1">
            <a:solidFill>
              <a:srgbClr val="1D4971"/>
            </a:solidFill>
          </a:endParaRPr>
        </a:p>
      </dgm:t>
    </dgm:pt>
    <dgm:pt modelId="{96AEF339-044B-4B8E-A82C-49FA2A4EB81D}" type="sibTrans" cxnId="{448CD1E4-F2A9-4E3C-93B5-485E78C04DA1}">
      <dgm:prSet/>
      <dgm:spPr/>
      <dgm:t>
        <a:bodyPr/>
        <a:lstStyle/>
        <a:p>
          <a:endParaRPr lang="zh-CN" altLang="en-US" b="1">
            <a:solidFill>
              <a:srgbClr val="1D4971"/>
            </a:solidFill>
          </a:endParaRPr>
        </a:p>
      </dgm:t>
    </dgm:pt>
    <dgm:pt modelId="{13A7C1AE-30C2-4D79-8AEE-88E6E05120AF}" type="pres">
      <dgm:prSet presAssocID="{92ED4036-587B-420D-95AC-F82BD0C4640C}" presName="Name0" presStyleCnt="0">
        <dgm:presLayoutVars>
          <dgm:dir/>
          <dgm:resizeHandles val="exact"/>
        </dgm:presLayoutVars>
      </dgm:prSet>
      <dgm:spPr/>
    </dgm:pt>
    <dgm:pt modelId="{B68352E5-67F7-42F6-8475-B842FDFDDBA2}" type="pres">
      <dgm:prSet presAssocID="{92ED4036-587B-420D-95AC-F82BD0C4640C}" presName="arrow" presStyleLbl="bgShp" presStyleIdx="0" presStyleCnt="1"/>
      <dgm:spPr/>
    </dgm:pt>
    <dgm:pt modelId="{4006B185-1A6E-44FA-B591-C5BD79947FB2}" type="pres">
      <dgm:prSet presAssocID="{92ED4036-587B-420D-95AC-F82BD0C4640C}" presName="points" presStyleCnt="0"/>
      <dgm:spPr/>
    </dgm:pt>
    <dgm:pt modelId="{783DCCDB-9105-46AF-B709-91A577AE69A0}" type="pres">
      <dgm:prSet presAssocID="{3ECF17D4-8FAD-4A33-84AB-09854E35CBD5}" presName="compositeA" presStyleCnt="0"/>
      <dgm:spPr/>
    </dgm:pt>
    <dgm:pt modelId="{542FC2EA-B357-4CB0-AB75-161E80A678C8}" type="pres">
      <dgm:prSet presAssocID="{3ECF17D4-8FAD-4A33-84AB-09854E35CBD5}" presName="textA" presStyleLbl="revTx" presStyleIdx="0" presStyleCnt="5">
        <dgm:presLayoutVars>
          <dgm:bulletEnabled val="1"/>
        </dgm:presLayoutVars>
      </dgm:prSet>
      <dgm:spPr/>
      <dgm:t>
        <a:bodyPr/>
        <a:lstStyle/>
        <a:p>
          <a:endParaRPr lang="zh-CN" altLang="en-US"/>
        </a:p>
      </dgm:t>
    </dgm:pt>
    <dgm:pt modelId="{51A4686A-1222-4C30-8FCE-E9C3D251AC33}" type="pres">
      <dgm:prSet presAssocID="{3ECF17D4-8FAD-4A33-84AB-09854E35CBD5}" presName="circleA" presStyleLbl="node1" presStyleIdx="0" presStyleCnt="5"/>
      <dgm:spPr/>
    </dgm:pt>
    <dgm:pt modelId="{28D727A6-5226-41D1-9694-C8D5A1F92DA0}" type="pres">
      <dgm:prSet presAssocID="{3ECF17D4-8FAD-4A33-84AB-09854E35CBD5}" presName="spaceA" presStyleCnt="0"/>
      <dgm:spPr/>
    </dgm:pt>
    <dgm:pt modelId="{70B81D85-4C30-41D2-910E-378C6AC1843E}" type="pres">
      <dgm:prSet presAssocID="{96AEF339-044B-4B8E-A82C-49FA2A4EB81D}" presName="space" presStyleCnt="0"/>
      <dgm:spPr/>
    </dgm:pt>
    <dgm:pt modelId="{95379ACD-B5CB-4371-AC11-455B5D86CBFF}" type="pres">
      <dgm:prSet presAssocID="{2EF4E789-C18F-4F66-AC4B-38A072EEF58F}" presName="compositeB" presStyleCnt="0"/>
      <dgm:spPr/>
    </dgm:pt>
    <dgm:pt modelId="{015C3424-DF21-4371-B6DA-1BB04280EA31}" type="pres">
      <dgm:prSet presAssocID="{2EF4E789-C18F-4F66-AC4B-38A072EEF58F}" presName="textB" presStyleLbl="revTx" presStyleIdx="1" presStyleCnt="5">
        <dgm:presLayoutVars>
          <dgm:bulletEnabled val="1"/>
        </dgm:presLayoutVars>
      </dgm:prSet>
      <dgm:spPr/>
      <dgm:t>
        <a:bodyPr/>
        <a:lstStyle/>
        <a:p>
          <a:endParaRPr lang="zh-CN" altLang="en-US"/>
        </a:p>
      </dgm:t>
    </dgm:pt>
    <dgm:pt modelId="{6616D13F-EF83-4A87-8C23-A34CF5414616}" type="pres">
      <dgm:prSet presAssocID="{2EF4E789-C18F-4F66-AC4B-38A072EEF58F}" presName="circleB" presStyleLbl="node1" presStyleIdx="1" presStyleCnt="5"/>
      <dgm:spPr/>
    </dgm:pt>
    <dgm:pt modelId="{27D4D359-3979-488F-ABC8-F24F8213B81A}" type="pres">
      <dgm:prSet presAssocID="{2EF4E789-C18F-4F66-AC4B-38A072EEF58F}" presName="spaceB" presStyleCnt="0"/>
      <dgm:spPr/>
    </dgm:pt>
    <dgm:pt modelId="{C4DAD64F-64F1-4165-B11E-C51067493EE3}" type="pres">
      <dgm:prSet presAssocID="{A3E9D099-E335-4DE9-93C4-FEE033DFD352}" presName="space" presStyleCnt="0"/>
      <dgm:spPr/>
    </dgm:pt>
    <dgm:pt modelId="{08F9C0A9-37D8-4FFB-8375-E635A532BCD3}" type="pres">
      <dgm:prSet presAssocID="{EC9E29F8-A03F-44D6-BF40-7CE03AEED9AC}" presName="compositeA" presStyleCnt="0"/>
      <dgm:spPr/>
    </dgm:pt>
    <dgm:pt modelId="{FA8610C3-5610-4744-B568-319C554985B7}" type="pres">
      <dgm:prSet presAssocID="{EC9E29F8-A03F-44D6-BF40-7CE03AEED9AC}" presName="textA" presStyleLbl="revTx" presStyleIdx="2" presStyleCnt="5">
        <dgm:presLayoutVars>
          <dgm:bulletEnabled val="1"/>
        </dgm:presLayoutVars>
      </dgm:prSet>
      <dgm:spPr/>
      <dgm:t>
        <a:bodyPr/>
        <a:lstStyle/>
        <a:p>
          <a:endParaRPr lang="zh-CN" altLang="en-US"/>
        </a:p>
      </dgm:t>
    </dgm:pt>
    <dgm:pt modelId="{4062822F-6F4C-4FFE-AB20-1535042247EA}" type="pres">
      <dgm:prSet presAssocID="{EC9E29F8-A03F-44D6-BF40-7CE03AEED9AC}" presName="circleA" presStyleLbl="node1" presStyleIdx="2" presStyleCnt="5"/>
      <dgm:spPr/>
    </dgm:pt>
    <dgm:pt modelId="{28E50C16-3A3D-47C3-83A0-7AEB1A9AEB13}" type="pres">
      <dgm:prSet presAssocID="{EC9E29F8-A03F-44D6-BF40-7CE03AEED9AC}" presName="spaceA" presStyleCnt="0"/>
      <dgm:spPr/>
    </dgm:pt>
    <dgm:pt modelId="{734D8D07-7E88-4272-86C1-87CB5BB172D2}" type="pres">
      <dgm:prSet presAssocID="{BC6E5F5A-6799-4818-9A56-1F549FDFAA45}" presName="space" presStyleCnt="0"/>
      <dgm:spPr/>
    </dgm:pt>
    <dgm:pt modelId="{135F2155-602F-4393-94E7-C81EA98F5CB1}" type="pres">
      <dgm:prSet presAssocID="{4796BB87-DD7F-44F0-BB28-F258A5AB1E70}" presName="compositeB" presStyleCnt="0"/>
      <dgm:spPr/>
    </dgm:pt>
    <dgm:pt modelId="{AC201A32-2723-45FC-8F35-E2E0C9671FD6}" type="pres">
      <dgm:prSet presAssocID="{4796BB87-DD7F-44F0-BB28-F258A5AB1E70}" presName="textB" presStyleLbl="revTx" presStyleIdx="3" presStyleCnt="5">
        <dgm:presLayoutVars>
          <dgm:bulletEnabled val="1"/>
        </dgm:presLayoutVars>
      </dgm:prSet>
      <dgm:spPr/>
      <dgm:t>
        <a:bodyPr/>
        <a:lstStyle/>
        <a:p>
          <a:endParaRPr lang="zh-CN" altLang="en-US"/>
        </a:p>
      </dgm:t>
    </dgm:pt>
    <dgm:pt modelId="{91AB69D8-5FE1-476C-8289-B79627161D78}" type="pres">
      <dgm:prSet presAssocID="{4796BB87-DD7F-44F0-BB28-F258A5AB1E70}" presName="circleB" presStyleLbl="node1" presStyleIdx="3" presStyleCnt="5"/>
      <dgm:spPr/>
    </dgm:pt>
    <dgm:pt modelId="{60563CB6-121E-4D0E-B9CC-34375AE56DBC}" type="pres">
      <dgm:prSet presAssocID="{4796BB87-DD7F-44F0-BB28-F258A5AB1E70}" presName="spaceB" presStyleCnt="0"/>
      <dgm:spPr/>
    </dgm:pt>
    <dgm:pt modelId="{7C4FD1DA-4E49-429A-A6AD-6930E2501B87}" type="pres">
      <dgm:prSet presAssocID="{48EF6339-AAD6-4255-9212-C12468483156}" presName="space" presStyleCnt="0"/>
      <dgm:spPr/>
    </dgm:pt>
    <dgm:pt modelId="{7E274EFA-E166-48D1-BCF7-A257E0034133}" type="pres">
      <dgm:prSet presAssocID="{099A5E7F-C4AD-49FD-9325-219B1D3C6282}" presName="compositeA" presStyleCnt="0"/>
      <dgm:spPr/>
    </dgm:pt>
    <dgm:pt modelId="{4CA96B50-E069-4260-A0C1-8AA33F7B7B50}" type="pres">
      <dgm:prSet presAssocID="{099A5E7F-C4AD-49FD-9325-219B1D3C6282}" presName="textA" presStyleLbl="revTx" presStyleIdx="4" presStyleCnt="5">
        <dgm:presLayoutVars>
          <dgm:bulletEnabled val="1"/>
        </dgm:presLayoutVars>
      </dgm:prSet>
      <dgm:spPr/>
      <dgm:t>
        <a:bodyPr/>
        <a:lstStyle/>
        <a:p>
          <a:endParaRPr lang="zh-CN" altLang="en-US"/>
        </a:p>
      </dgm:t>
    </dgm:pt>
    <dgm:pt modelId="{C07E6023-2825-4F81-8074-A2CCEE14BE5E}" type="pres">
      <dgm:prSet presAssocID="{099A5E7F-C4AD-49FD-9325-219B1D3C6282}" presName="circleA" presStyleLbl="node1" presStyleIdx="4" presStyleCnt="5"/>
      <dgm:spPr/>
    </dgm:pt>
    <dgm:pt modelId="{888DF222-2979-4CB0-8875-D038510233D9}" type="pres">
      <dgm:prSet presAssocID="{099A5E7F-C4AD-49FD-9325-219B1D3C6282}" presName="spaceA" presStyleCnt="0"/>
      <dgm:spPr/>
    </dgm:pt>
  </dgm:ptLst>
  <dgm:cxnLst>
    <dgm:cxn modelId="{0E6A4223-B89D-45DB-B4C5-7B37376E97EF}" type="presOf" srcId="{3ECF17D4-8FAD-4A33-84AB-09854E35CBD5}" destId="{542FC2EA-B357-4CB0-AB75-161E80A678C8}" srcOrd="0" destOrd="0" presId="urn:microsoft.com/office/officeart/2005/8/layout/hProcess11"/>
    <dgm:cxn modelId="{A4B0D209-78C4-480C-9B0F-26F8A4538AD2}" type="presOf" srcId="{4796BB87-DD7F-44F0-BB28-F258A5AB1E70}" destId="{AC201A32-2723-45FC-8F35-E2E0C9671FD6}" srcOrd="0" destOrd="0" presId="urn:microsoft.com/office/officeart/2005/8/layout/hProcess11"/>
    <dgm:cxn modelId="{8163BFD9-7C91-408E-83FF-69882FCE79D1}" srcId="{92ED4036-587B-420D-95AC-F82BD0C4640C}" destId="{099A5E7F-C4AD-49FD-9325-219B1D3C6282}" srcOrd="4" destOrd="0" parTransId="{D276D1D8-1CF7-4B1F-89A6-98A77EEF234A}" sibTransId="{5CB814F0-C83C-4FA0-AEAD-731CCD8FC01E}"/>
    <dgm:cxn modelId="{4FA67C70-83AC-4D2D-9303-A6C4DA08BF03}" srcId="{92ED4036-587B-420D-95AC-F82BD0C4640C}" destId="{EC9E29F8-A03F-44D6-BF40-7CE03AEED9AC}" srcOrd="2" destOrd="0" parTransId="{BDE64C67-BBC2-4E28-A2D5-1AE7883071AB}" sibTransId="{BC6E5F5A-6799-4818-9A56-1F549FDFAA45}"/>
    <dgm:cxn modelId="{EABCD010-6ECA-4DA2-BCE8-CF80C91CDE56}" srcId="{92ED4036-587B-420D-95AC-F82BD0C4640C}" destId="{4796BB87-DD7F-44F0-BB28-F258A5AB1E70}" srcOrd="3" destOrd="0" parTransId="{948212EE-149E-4E27-A17F-85B86F02A40C}" sibTransId="{48EF6339-AAD6-4255-9212-C12468483156}"/>
    <dgm:cxn modelId="{D24D0DB6-15A0-4440-9E51-691EBAED5F35}" srcId="{92ED4036-587B-420D-95AC-F82BD0C4640C}" destId="{2EF4E789-C18F-4F66-AC4B-38A072EEF58F}" srcOrd="1" destOrd="0" parTransId="{D282A216-81B8-4E18-AFBE-34D85BBDA856}" sibTransId="{A3E9D099-E335-4DE9-93C4-FEE033DFD352}"/>
    <dgm:cxn modelId="{248C62D7-96F4-48F9-915F-31C7C662B516}" type="presOf" srcId="{92ED4036-587B-420D-95AC-F82BD0C4640C}" destId="{13A7C1AE-30C2-4D79-8AEE-88E6E05120AF}" srcOrd="0" destOrd="0" presId="urn:microsoft.com/office/officeart/2005/8/layout/hProcess11"/>
    <dgm:cxn modelId="{45953463-F465-49F2-8D5D-3C976C0248C2}" type="presOf" srcId="{2EF4E789-C18F-4F66-AC4B-38A072EEF58F}" destId="{015C3424-DF21-4371-B6DA-1BB04280EA31}" srcOrd="0" destOrd="0" presId="urn:microsoft.com/office/officeart/2005/8/layout/hProcess11"/>
    <dgm:cxn modelId="{06AA1C6D-C269-4A3B-A343-00869091B1C5}" type="presOf" srcId="{EC9E29F8-A03F-44D6-BF40-7CE03AEED9AC}" destId="{FA8610C3-5610-4744-B568-319C554985B7}" srcOrd="0" destOrd="0" presId="urn:microsoft.com/office/officeart/2005/8/layout/hProcess11"/>
    <dgm:cxn modelId="{448CD1E4-F2A9-4E3C-93B5-485E78C04DA1}" srcId="{92ED4036-587B-420D-95AC-F82BD0C4640C}" destId="{3ECF17D4-8FAD-4A33-84AB-09854E35CBD5}" srcOrd="0" destOrd="0" parTransId="{CE8A2130-4BBA-4CC8-8F29-F0E55D43FCF5}" sibTransId="{96AEF339-044B-4B8E-A82C-49FA2A4EB81D}"/>
    <dgm:cxn modelId="{E663BF69-CE6D-40EA-8DD8-9FB55EE829A1}" type="presOf" srcId="{099A5E7F-C4AD-49FD-9325-219B1D3C6282}" destId="{4CA96B50-E069-4260-A0C1-8AA33F7B7B50}" srcOrd="0" destOrd="0" presId="urn:microsoft.com/office/officeart/2005/8/layout/hProcess11"/>
    <dgm:cxn modelId="{4C25DACD-4A9E-4149-8FFB-65CDD9980ECD}" type="presParOf" srcId="{13A7C1AE-30C2-4D79-8AEE-88E6E05120AF}" destId="{B68352E5-67F7-42F6-8475-B842FDFDDBA2}" srcOrd="0" destOrd="0" presId="urn:microsoft.com/office/officeart/2005/8/layout/hProcess11"/>
    <dgm:cxn modelId="{F1F103FC-7736-4EEC-9F85-E554BCDC8294}" type="presParOf" srcId="{13A7C1AE-30C2-4D79-8AEE-88E6E05120AF}" destId="{4006B185-1A6E-44FA-B591-C5BD79947FB2}" srcOrd="1" destOrd="0" presId="urn:microsoft.com/office/officeart/2005/8/layout/hProcess11"/>
    <dgm:cxn modelId="{89E8C244-3FD6-4A28-84C8-3A914F40B79F}" type="presParOf" srcId="{4006B185-1A6E-44FA-B591-C5BD79947FB2}" destId="{783DCCDB-9105-46AF-B709-91A577AE69A0}" srcOrd="0" destOrd="0" presId="urn:microsoft.com/office/officeart/2005/8/layout/hProcess11"/>
    <dgm:cxn modelId="{15D546ED-7BD2-4DBE-8EBB-86D0ACD19BDA}" type="presParOf" srcId="{783DCCDB-9105-46AF-B709-91A577AE69A0}" destId="{542FC2EA-B357-4CB0-AB75-161E80A678C8}" srcOrd="0" destOrd="0" presId="urn:microsoft.com/office/officeart/2005/8/layout/hProcess11"/>
    <dgm:cxn modelId="{577E0955-CEB8-4FD5-968C-7832BE88A529}" type="presParOf" srcId="{783DCCDB-9105-46AF-B709-91A577AE69A0}" destId="{51A4686A-1222-4C30-8FCE-E9C3D251AC33}" srcOrd="1" destOrd="0" presId="urn:microsoft.com/office/officeart/2005/8/layout/hProcess11"/>
    <dgm:cxn modelId="{B2C757A7-E116-46BF-8848-C3DD45C87279}" type="presParOf" srcId="{783DCCDB-9105-46AF-B709-91A577AE69A0}" destId="{28D727A6-5226-41D1-9694-C8D5A1F92DA0}" srcOrd="2" destOrd="0" presId="urn:microsoft.com/office/officeart/2005/8/layout/hProcess11"/>
    <dgm:cxn modelId="{AEE50C5A-6EDF-43DF-A9A9-8AE1F939B76F}" type="presParOf" srcId="{4006B185-1A6E-44FA-B591-C5BD79947FB2}" destId="{70B81D85-4C30-41D2-910E-378C6AC1843E}" srcOrd="1" destOrd="0" presId="urn:microsoft.com/office/officeart/2005/8/layout/hProcess11"/>
    <dgm:cxn modelId="{63B0C537-A258-47C8-900F-13E4FD06F5A3}" type="presParOf" srcId="{4006B185-1A6E-44FA-B591-C5BD79947FB2}" destId="{95379ACD-B5CB-4371-AC11-455B5D86CBFF}" srcOrd="2" destOrd="0" presId="urn:microsoft.com/office/officeart/2005/8/layout/hProcess11"/>
    <dgm:cxn modelId="{BA67C020-E871-4C9D-892E-A44049572217}" type="presParOf" srcId="{95379ACD-B5CB-4371-AC11-455B5D86CBFF}" destId="{015C3424-DF21-4371-B6DA-1BB04280EA31}" srcOrd="0" destOrd="0" presId="urn:microsoft.com/office/officeart/2005/8/layout/hProcess11"/>
    <dgm:cxn modelId="{1D3ECA52-4B0A-42D1-BBA1-56B073576C7E}" type="presParOf" srcId="{95379ACD-B5CB-4371-AC11-455B5D86CBFF}" destId="{6616D13F-EF83-4A87-8C23-A34CF5414616}" srcOrd="1" destOrd="0" presId="urn:microsoft.com/office/officeart/2005/8/layout/hProcess11"/>
    <dgm:cxn modelId="{7A723DA8-A994-4A50-979F-6F18B2354436}" type="presParOf" srcId="{95379ACD-B5CB-4371-AC11-455B5D86CBFF}" destId="{27D4D359-3979-488F-ABC8-F24F8213B81A}" srcOrd="2" destOrd="0" presId="urn:microsoft.com/office/officeart/2005/8/layout/hProcess11"/>
    <dgm:cxn modelId="{FBBE54F8-A2E5-4E84-A5C7-9596DADC0A8D}" type="presParOf" srcId="{4006B185-1A6E-44FA-B591-C5BD79947FB2}" destId="{C4DAD64F-64F1-4165-B11E-C51067493EE3}" srcOrd="3" destOrd="0" presId="urn:microsoft.com/office/officeart/2005/8/layout/hProcess11"/>
    <dgm:cxn modelId="{6F8B777A-132D-4266-8DEC-A5A1CC6A4BBF}" type="presParOf" srcId="{4006B185-1A6E-44FA-B591-C5BD79947FB2}" destId="{08F9C0A9-37D8-4FFB-8375-E635A532BCD3}" srcOrd="4" destOrd="0" presId="urn:microsoft.com/office/officeart/2005/8/layout/hProcess11"/>
    <dgm:cxn modelId="{6ECB12EC-ABE6-4C28-9FE1-E3B6418C6C44}" type="presParOf" srcId="{08F9C0A9-37D8-4FFB-8375-E635A532BCD3}" destId="{FA8610C3-5610-4744-B568-319C554985B7}" srcOrd="0" destOrd="0" presId="urn:microsoft.com/office/officeart/2005/8/layout/hProcess11"/>
    <dgm:cxn modelId="{BBC4D154-A48D-4DDF-9D0B-62C5A551C5C4}" type="presParOf" srcId="{08F9C0A9-37D8-4FFB-8375-E635A532BCD3}" destId="{4062822F-6F4C-4FFE-AB20-1535042247EA}" srcOrd="1" destOrd="0" presId="urn:microsoft.com/office/officeart/2005/8/layout/hProcess11"/>
    <dgm:cxn modelId="{D009A24B-1820-488E-BABD-1460DCC55291}" type="presParOf" srcId="{08F9C0A9-37D8-4FFB-8375-E635A532BCD3}" destId="{28E50C16-3A3D-47C3-83A0-7AEB1A9AEB13}" srcOrd="2" destOrd="0" presId="urn:microsoft.com/office/officeart/2005/8/layout/hProcess11"/>
    <dgm:cxn modelId="{0D984AA5-ED26-450D-A9E0-15128B4215E5}" type="presParOf" srcId="{4006B185-1A6E-44FA-B591-C5BD79947FB2}" destId="{734D8D07-7E88-4272-86C1-87CB5BB172D2}" srcOrd="5" destOrd="0" presId="urn:microsoft.com/office/officeart/2005/8/layout/hProcess11"/>
    <dgm:cxn modelId="{B9B45E48-952F-440A-B0BA-546B1BE33D74}" type="presParOf" srcId="{4006B185-1A6E-44FA-B591-C5BD79947FB2}" destId="{135F2155-602F-4393-94E7-C81EA98F5CB1}" srcOrd="6" destOrd="0" presId="urn:microsoft.com/office/officeart/2005/8/layout/hProcess11"/>
    <dgm:cxn modelId="{71C520ED-B92E-40A7-8A52-6C8367EC5E4A}" type="presParOf" srcId="{135F2155-602F-4393-94E7-C81EA98F5CB1}" destId="{AC201A32-2723-45FC-8F35-E2E0C9671FD6}" srcOrd="0" destOrd="0" presId="urn:microsoft.com/office/officeart/2005/8/layout/hProcess11"/>
    <dgm:cxn modelId="{B3EC55AA-E310-4FA9-ADEE-0FD7EC91CE90}" type="presParOf" srcId="{135F2155-602F-4393-94E7-C81EA98F5CB1}" destId="{91AB69D8-5FE1-476C-8289-B79627161D78}" srcOrd="1" destOrd="0" presId="urn:microsoft.com/office/officeart/2005/8/layout/hProcess11"/>
    <dgm:cxn modelId="{4DD4ADC4-9D4B-4458-9737-DBE26E8B7FB6}" type="presParOf" srcId="{135F2155-602F-4393-94E7-C81EA98F5CB1}" destId="{60563CB6-121E-4D0E-B9CC-34375AE56DBC}" srcOrd="2" destOrd="0" presId="urn:microsoft.com/office/officeart/2005/8/layout/hProcess11"/>
    <dgm:cxn modelId="{2868D289-CCB7-44B8-91DF-0D185793A03F}" type="presParOf" srcId="{4006B185-1A6E-44FA-B591-C5BD79947FB2}" destId="{7C4FD1DA-4E49-429A-A6AD-6930E2501B87}" srcOrd="7" destOrd="0" presId="urn:microsoft.com/office/officeart/2005/8/layout/hProcess11"/>
    <dgm:cxn modelId="{BDD95A31-07DF-4A06-980D-7ECD4E018F3C}" type="presParOf" srcId="{4006B185-1A6E-44FA-B591-C5BD79947FB2}" destId="{7E274EFA-E166-48D1-BCF7-A257E0034133}" srcOrd="8" destOrd="0" presId="urn:microsoft.com/office/officeart/2005/8/layout/hProcess11"/>
    <dgm:cxn modelId="{D543020B-9DA0-4D8C-90DC-B2586E855299}" type="presParOf" srcId="{7E274EFA-E166-48D1-BCF7-A257E0034133}" destId="{4CA96B50-E069-4260-A0C1-8AA33F7B7B50}" srcOrd="0" destOrd="0" presId="urn:microsoft.com/office/officeart/2005/8/layout/hProcess11"/>
    <dgm:cxn modelId="{BF1335DC-C321-41D6-8CEA-944CB669AD37}" type="presParOf" srcId="{7E274EFA-E166-48D1-BCF7-A257E0034133}" destId="{C07E6023-2825-4F81-8074-A2CCEE14BE5E}" srcOrd="1" destOrd="0" presId="urn:microsoft.com/office/officeart/2005/8/layout/hProcess11"/>
    <dgm:cxn modelId="{2205D135-09EE-460C-922A-0AEDC7A1EE90}" type="presParOf" srcId="{7E274EFA-E166-48D1-BCF7-A257E0034133}" destId="{888DF222-2979-4CB0-8875-D038510233D9}"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142DC-7FAA-4E67-8C23-1CA9DE17E5BC}">
      <dsp:nvSpPr>
        <dsp:cNvPr id="0" name=""/>
        <dsp:cNvSpPr/>
      </dsp:nvSpPr>
      <dsp:spPr>
        <a:xfrm>
          <a:off x="2341595" y="0"/>
          <a:ext cx="1956111" cy="1956409"/>
        </a:xfrm>
        <a:prstGeom prst="circularArrow">
          <a:avLst>
            <a:gd name="adj1" fmla="val 10980"/>
            <a:gd name="adj2" fmla="val 1142322"/>
            <a:gd name="adj3" fmla="val 4500000"/>
            <a:gd name="adj4" fmla="val 10800000"/>
            <a:gd name="adj5" fmla="val 125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D1DE548-3B7E-4868-A24F-7C188DC79C38}">
      <dsp:nvSpPr>
        <dsp:cNvPr id="0" name=""/>
        <dsp:cNvSpPr/>
      </dsp:nvSpPr>
      <dsp:spPr>
        <a:xfrm>
          <a:off x="2773960" y="706323"/>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mn-ea"/>
            </a:rPr>
            <a:t>读取数据文件</a:t>
          </a:r>
          <a:endParaRPr lang="zh-CN" altLang="en-US" sz="1400" kern="1200" dirty="0"/>
        </a:p>
      </dsp:txBody>
      <dsp:txXfrm>
        <a:off x="2773960" y="706323"/>
        <a:ext cx="1086973" cy="543356"/>
      </dsp:txXfrm>
    </dsp:sp>
    <dsp:sp modelId="{77DE8794-82FB-4DDA-966A-ED0CF9B27879}">
      <dsp:nvSpPr>
        <dsp:cNvPr id="0" name=""/>
        <dsp:cNvSpPr/>
      </dsp:nvSpPr>
      <dsp:spPr>
        <a:xfrm>
          <a:off x="1798292" y="1124102"/>
          <a:ext cx="1956111" cy="1956409"/>
        </a:xfrm>
        <a:prstGeom prst="leftCircularArrow">
          <a:avLst>
            <a:gd name="adj1" fmla="val 10980"/>
            <a:gd name="adj2" fmla="val 1142322"/>
            <a:gd name="adj3" fmla="val 6300000"/>
            <a:gd name="adj4" fmla="val 18900000"/>
            <a:gd name="adj5" fmla="val 125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640B463-011E-411C-8048-61C294776331}">
      <dsp:nvSpPr>
        <dsp:cNvPr id="0" name=""/>
        <dsp:cNvSpPr/>
      </dsp:nvSpPr>
      <dsp:spPr>
        <a:xfrm>
          <a:off x="2232861" y="1836927"/>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特征切片观察</a:t>
          </a:r>
        </a:p>
      </dsp:txBody>
      <dsp:txXfrm>
        <a:off x="2232861" y="1836927"/>
        <a:ext cx="1086973" cy="543356"/>
      </dsp:txXfrm>
    </dsp:sp>
    <dsp:sp modelId="{F7F161CB-9321-46D7-B5C9-9902C734CFDC}">
      <dsp:nvSpPr>
        <dsp:cNvPr id="0" name=""/>
        <dsp:cNvSpPr/>
      </dsp:nvSpPr>
      <dsp:spPr>
        <a:xfrm>
          <a:off x="2480819" y="2382723"/>
          <a:ext cx="1680603" cy="1681276"/>
        </a:xfrm>
        <a:prstGeom prst="blockArc">
          <a:avLst>
            <a:gd name="adj1" fmla="val 13500000"/>
            <a:gd name="adj2" fmla="val 10800000"/>
            <a:gd name="adj3" fmla="val 1274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CE02166-6995-435D-95F7-5FEC8BD5AE6A}">
      <dsp:nvSpPr>
        <dsp:cNvPr id="0" name=""/>
        <dsp:cNvSpPr/>
      </dsp:nvSpPr>
      <dsp:spPr>
        <a:xfrm>
          <a:off x="2776532" y="2969158"/>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数据可视化</a:t>
          </a:r>
        </a:p>
      </dsp:txBody>
      <dsp:txXfrm>
        <a:off x="2776532" y="2969158"/>
        <a:ext cx="1086973" cy="543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1AD14-728F-4FEE-A4A4-A375294D1827}">
      <dsp:nvSpPr>
        <dsp:cNvPr id="0" name=""/>
        <dsp:cNvSpPr/>
      </dsp:nvSpPr>
      <dsp:spPr>
        <a:xfrm rot="5400000">
          <a:off x="179922" y="1350405"/>
          <a:ext cx="539200" cy="897218"/>
        </a:xfrm>
        <a:prstGeom prst="corner">
          <a:avLst>
            <a:gd name="adj1" fmla="val 16120"/>
            <a:gd name="adj2" fmla="val 16110"/>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934B8F8-3CE5-402E-B59B-799C816D734E}">
      <dsp:nvSpPr>
        <dsp:cNvPr id="0" name=""/>
        <dsp:cNvSpPr/>
      </dsp:nvSpPr>
      <dsp:spPr>
        <a:xfrm>
          <a:off x="89916" y="1618480"/>
          <a:ext cx="810013" cy="710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a:t>卷积层</a:t>
          </a:r>
        </a:p>
      </dsp:txBody>
      <dsp:txXfrm>
        <a:off x="89916" y="1618480"/>
        <a:ext cx="810013" cy="710024"/>
      </dsp:txXfrm>
    </dsp:sp>
    <dsp:sp modelId="{04790713-EE04-4221-A7F9-A33970185EEC}">
      <dsp:nvSpPr>
        <dsp:cNvPr id="0" name=""/>
        <dsp:cNvSpPr/>
      </dsp:nvSpPr>
      <dsp:spPr>
        <a:xfrm>
          <a:off x="747097" y="1284351"/>
          <a:ext cx="152832" cy="152832"/>
        </a:xfrm>
        <a:prstGeom prst="triangle">
          <a:avLst>
            <a:gd name="adj" fmla="val 100000"/>
          </a:avLst>
        </a:prstGeom>
        <a:gradFill rotWithShape="0">
          <a:gsLst>
            <a:gs pos="0">
              <a:schemeClr val="accent3">
                <a:shade val="80000"/>
                <a:hueOff val="0"/>
                <a:satOff val="0"/>
                <a:lumOff val="3182"/>
                <a:alphaOff val="0"/>
                <a:satMod val="103000"/>
                <a:lumMod val="102000"/>
                <a:tint val="94000"/>
              </a:schemeClr>
            </a:gs>
            <a:gs pos="50000">
              <a:schemeClr val="accent3">
                <a:shade val="80000"/>
                <a:hueOff val="0"/>
                <a:satOff val="0"/>
                <a:lumOff val="3182"/>
                <a:alphaOff val="0"/>
                <a:satMod val="110000"/>
                <a:lumMod val="100000"/>
                <a:shade val="100000"/>
              </a:schemeClr>
            </a:gs>
            <a:gs pos="100000">
              <a:schemeClr val="accent3">
                <a:shade val="80000"/>
                <a:hueOff val="0"/>
                <a:satOff val="0"/>
                <a:lumOff val="3182"/>
                <a:alphaOff val="0"/>
                <a:lumMod val="99000"/>
                <a:satMod val="120000"/>
                <a:shade val="78000"/>
              </a:schemeClr>
            </a:gs>
          </a:gsLst>
          <a:lin ang="5400000" scaled="0"/>
        </a:gradFill>
        <a:ln w="6350" cap="flat" cmpd="sng" algn="ctr">
          <a:solidFill>
            <a:schemeClr val="accent3">
              <a:shade val="80000"/>
              <a:hueOff val="0"/>
              <a:satOff val="0"/>
              <a:lumOff val="318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5FFBE2F-CFC7-4CE3-9705-C431B529A618}">
      <dsp:nvSpPr>
        <dsp:cNvPr id="0" name=""/>
        <dsp:cNvSpPr/>
      </dsp:nvSpPr>
      <dsp:spPr>
        <a:xfrm rot="5400000">
          <a:off x="1171537" y="1105029"/>
          <a:ext cx="539200" cy="897218"/>
        </a:xfrm>
        <a:prstGeom prst="corner">
          <a:avLst>
            <a:gd name="adj1" fmla="val 16120"/>
            <a:gd name="adj2" fmla="val 16110"/>
          </a:avLst>
        </a:prstGeom>
        <a:gradFill rotWithShape="0">
          <a:gsLst>
            <a:gs pos="0">
              <a:schemeClr val="accent3">
                <a:shade val="80000"/>
                <a:hueOff val="0"/>
                <a:satOff val="0"/>
                <a:lumOff val="6364"/>
                <a:alphaOff val="0"/>
                <a:satMod val="103000"/>
                <a:lumMod val="102000"/>
                <a:tint val="94000"/>
              </a:schemeClr>
            </a:gs>
            <a:gs pos="50000">
              <a:schemeClr val="accent3">
                <a:shade val="80000"/>
                <a:hueOff val="0"/>
                <a:satOff val="0"/>
                <a:lumOff val="6364"/>
                <a:alphaOff val="0"/>
                <a:satMod val="110000"/>
                <a:lumMod val="100000"/>
                <a:shade val="100000"/>
              </a:schemeClr>
            </a:gs>
            <a:gs pos="100000">
              <a:schemeClr val="accent3">
                <a:shade val="80000"/>
                <a:hueOff val="0"/>
                <a:satOff val="0"/>
                <a:lumOff val="6364"/>
                <a:alphaOff val="0"/>
                <a:lumMod val="99000"/>
                <a:satMod val="120000"/>
                <a:shade val="78000"/>
              </a:schemeClr>
            </a:gs>
          </a:gsLst>
          <a:lin ang="5400000" scaled="0"/>
        </a:gradFill>
        <a:ln w="6350" cap="flat" cmpd="sng" algn="ctr">
          <a:solidFill>
            <a:schemeClr val="accent3">
              <a:shade val="80000"/>
              <a:hueOff val="0"/>
              <a:satOff val="0"/>
              <a:lumOff val="636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D9E3F6D-57A7-4F20-9B31-5F3B0BF84780}">
      <dsp:nvSpPr>
        <dsp:cNvPr id="0" name=""/>
        <dsp:cNvSpPr/>
      </dsp:nvSpPr>
      <dsp:spPr>
        <a:xfrm>
          <a:off x="1081531" y="1373104"/>
          <a:ext cx="810013" cy="710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altLang="zh-CN" sz="1300" kern="1200" dirty="0" err="1"/>
            <a:t>ReLu</a:t>
          </a:r>
          <a:r>
            <a:rPr lang="zh-CN" altLang="en-US" sz="1300" kern="1200" dirty="0"/>
            <a:t>和归一化</a:t>
          </a:r>
        </a:p>
      </dsp:txBody>
      <dsp:txXfrm>
        <a:off x="1081531" y="1373104"/>
        <a:ext cx="810013" cy="710024"/>
      </dsp:txXfrm>
    </dsp:sp>
    <dsp:sp modelId="{10C054F6-CFD2-4510-B4B2-B2AF6313739D}">
      <dsp:nvSpPr>
        <dsp:cNvPr id="0" name=""/>
        <dsp:cNvSpPr/>
      </dsp:nvSpPr>
      <dsp:spPr>
        <a:xfrm>
          <a:off x="1738712" y="1038975"/>
          <a:ext cx="152832" cy="152832"/>
        </a:xfrm>
        <a:prstGeom prst="triangle">
          <a:avLst>
            <a:gd name="adj" fmla="val 100000"/>
          </a:avLst>
        </a:prstGeom>
        <a:gradFill rotWithShape="0">
          <a:gsLst>
            <a:gs pos="0">
              <a:schemeClr val="accent3">
                <a:shade val="80000"/>
                <a:hueOff val="0"/>
                <a:satOff val="0"/>
                <a:lumOff val="9546"/>
                <a:alphaOff val="0"/>
                <a:satMod val="103000"/>
                <a:lumMod val="102000"/>
                <a:tint val="94000"/>
              </a:schemeClr>
            </a:gs>
            <a:gs pos="50000">
              <a:schemeClr val="accent3">
                <a:shade val="80000"/>
                <a:hueOff val="0"/>
                <a:satOff val="0"/>
                <a:lumOff val="9546"/>
                <a:alphaOff val="0"/>
                <a:satMod val="110000"/>
                <a:lumMod val="100000"/>
                <a:shade val="100000"/>
              </a:schemeClr>
            </a:gs>
            <a:gs pos="100000">
              <a:schemeClr val="accent3">
                <a:shade val="80000"/>
                <a:hueOff val="0"/>
                <a:satOff val="0"/>
                <a:lumOff val="9546"/>
                <a:alphaOff val="0"/>
                <a:lumMod val="99000"/>
                <a:satMod val="120000"/>
                <a:shade val="78000"/>
              </a:schemeClr>
            </a:gs>
          </a:gsLst>
          <a:lin ang="5400000" scaled="0"/>
        </a:gradFill>
        <a:ln w="6350" cap="flat" cmpd="sng" algn="ctr">
          <a:solidFill>
            <a:schemeClr val="accent3">
              <a:shade val="80000"/>
              <a:hueOff val="0"/>
              <a:satOff val="0"/>
              <a:lumOff val="954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79F374C-9A5C-495C-9F4F-18C2327F7985}">
      <dsp:nvSpPr>
        <dsp:cNvPr id="0" name=""/>
        <dsp:cNvSpPr/>
      </dsp:nvSpPr>
      <dsp:spPr>
        <a:xfrm rot="5400000">
          <a:off x="2163153" y="859653"/>
          <a:ext cx="539200" cy="897218"/>
        </a:xfrm>
        <a:prstGeom prst="corner">
          <a:avLst>
            <a:gd name="adj1" fmla="val 16120"/>
            <a:gd name="adj2" fmla="val 16110"/>
          </a:avLst>
        </a:prstGeom>
        <a:gradFill rotWithShape="0">
          <a:gsLst>
            <a:gs pos="0">
              <a:schemeClr val="accent3">
                <a:shade val="80000"/>
                <a:hueOff val="0"/>
                <a:satOff val="0"/>
                <a:lumOff val="12728"/>
                <a:alphaOff val="0"/>
                <a:satMod val="103000"/>
                <a:lumMod val="102000"/>
                <a:tint val="94000"/>
              </a:schemeClr>
            </a:gs>
            <a:gs pos="50000">
              <a:schemeClr val="accent3">
                <a:shade val="80000"/>
                <a:hueOff val="0"/>
                <a:satOff val="0"/>
                <a:lumOff val="12728"/>
                <a:alphaOff val="0"/>
                <a:satMod val="110000"/>
                <a:lumMod val="100000"/>
                <a:shade val="100000"/>
              </a:schemeClr>
            </a:gs>
            <a:gs pos="100000">
              <a:schemeClr val="accent3">
                <a:shade val="80000"/>
                <a:hueOff val="0"/>
                <a:satOff val="0"/>
                <a:lumOff val="12728"/>
                <a:alphaOff val="0"/>
                <a:lumMod val="99000"/>
                <a:satMod val="120000"/>
                <a:shade val="78000"/>
              </a:schemeClr>
            </a:gs>
          </a:gsLst>
          <a:lin ang="5400000" scaled="0"/>
        </a:gradFill>
        <a:ln w="6350" cap="flat" cmpd="sng" algn="ctr">
          <a:solidFill>
            <a:schemeClr val="accent3">
              <a:shade val="80000"/>
              <a:hueOff val="0"/>
              <a:satOff val="0"/>
              <a:lumOff val="127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1E41853-2915-4A30-9241-B1C910B8869D}">
      <dsp:nvSpPr>
        <dsp:cNvPr id="0" name=""/>
        <dsp:cNvSpPr/>
      </dsp:nvSpPr>
      <dsp:spPr>
        <a:xfrm>
          <a:off x="2073146" y="1127728"/>
          <a:ext cx="810013" cy="710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altLang="zh-CN" sz="1300" kern="1200" dirty="0"/>
            <a:t>Dropout</a:t>
          </a:r>
          <a:endParaRPr lang="zh-CN" altLang="en-US" sz="1300" kern="1200" dirty="0"/>
        </a:p>
      </dsp:txBody>
      <dsp:txXfrm>
        <a:off x="2073146" y="1127728"/>
        <a:ext cx="810013" cy="710024"/>
      </dsp:txXfrm>
    </dsp:sp>
    <dsp:sp modelId="{DE7FCE73-73B4-4CBD-809B-324442118699}">
      <dsp:nvSpPr>
        <dsp:cNvPr id="0" name=""/>
        <dsp:cNvSpPr/>
      </dsp:nvSpPr>
      <dsp:spPr>
        <a:xfrm>
          <a:off x="2730327" y="793599"/>
          <a:ext cx="152832" cy="152832"/>
        </a:xfrm>
        <a:prstGeom prst="triangle">
          <a:avLst>
            <a:gd name="adj" fmla="val 100000"/>
          </a:avLst>
        </a:prstGeom>
        <a:gradFill rotWithShape="0">
          <a:gsLst>
            <a:gs pos="0">
              <a:schemeClr val="accent3">
                <a:shade val="80000"/>
                <a:hueOff val="0"/>
                <a:satOff val="0"/>
                <a:lumOff val="15910"/>
                <a:alphaOff val="0"/>
                <a:satMod val="103000"/>
                <a:lumMod val="102000"/>
                <a:tint val="94000"/>
              </a:schemeClr>
            </a:gs>
            <a:gs pos="50000">
              <a:schemeClr val="accent3">
                <a:shade val="80000"/>
                <a:hueOff val="0"/>
                <a:satOff val="0"/>
                <a:lumOff val="15910"/>
                <a:alphaOff val="0"/>
                <a:satMod val="110000"/>
                <a:lumMod val="100000"/>
                <a:shade val="100000"/>
              </a:schemeClr>
            </a:gs>
            <a:gs pos="100000">
              <a:schemeClr val="accent3">
                <a:shade val="80000"/>
                <a:hueOff val="0"/>
                <a:satOff val="0"/>
                <a:lumOff val="15910"/>
                <a:alphaOff val="0"/>
                <a:lumMod val="99000"/>
                <a:satMod val="120000"/>
                <a:shade val="78000"/>
              </a:schemeClr>
            </a:gs>
          </a:gsLst>
          <a:lin ang="5400000" scaled="0"/>
        </a:gradFill>
        <a:ln w="6350" cap="flat" cmpd="sng" algn="ctr">
          <a:solidFill>
            <a:schemeClr val="accent3">
              <a:shade val="80000"/>
              <a:hueOff val="0"/>
              <a:satOff val="0"/>
              <a:lumOff val="1591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AF6E7A3-B97E-434A-A266-1A037C3A1591}">
      <dsp:nvSpPr>
        <dsp:cNvPr id="0" name=""/>
        <dsp:cNvSpPr/>
      </dsp:nvSpPr>
      <dsp:spPr>
        <a:xfrm rot="5400000">
          <a:off x="3154768" y="614277"/>
          <a:ext cx="539200" cy="897218"/>
        </a:xfrm>
        <a:prstGeom prst="corner">
          <a:avLst>
            <a:gd name="adj1" fmla="val 16120"/>
            <a:gd name="adj2" fmla="val 16110"/>
          </a:avLst>
        </a:prstGeom>
        <a:gradFill rotWithShape="0">
          <a:gsLst>
            <a:gs pos="0">
              <a:schemeClr val="accent3">
                <a:shade val="80000"/>
                <a:hueOff val="0"/>
                <a:satOff val="0"/>
                <a:lumOff val="19092"/>
                <a:alphaOff val="0"/>
                <a:satMod val="103000"/>
                <a:lumMod val="102000"/>
                <a:tint val="94000"/>
              </a:schemeClr>
            </a:gs>
            <a:gs pos="50000">
              <a:schemeClr val="accent3">
                <a:shade val="80000"/>
                <a:hueOff val="0"/>
                <a:satOff val="0"/>
                <a:lumOff val="19092"/>
                <a:alphaOff val="0"/>
                <a:satMod val="110000"/>
                <a:lumMod val="100000"/>
                <a:shade val="100000"/>
              </a:schemeClr>
            </a:gs>
            <a:gs pos="100000">
              <a:schemeClr val="accent3">
                <a:shade val="80000"/>
                <a:hueOff val="0"/>
                <a:satOff val="0"/>
                <a:lumOff val="19092"/>
                <a:alphaOff val="0"/>
                <a:lumMod val="99000"/>
                <a:satMod val="120000"/>
                <a:shade val="78000"/>
              </a:schemeClr>
            </a:gs>
          </a:gsLst>
          <a:lin ang="5400000" scaled="0"/>
        </a:gradFill>
        <a:ln w="6350" cap="flat" cmpd="sng" algn="ctr">
          <a:solidFill>
            <a:schemeClr val="accent3">
              <a:shade val="80000"/>
              <a:hueOff val="0"/>
              <a:satOff val="0"/>
              <a:lumOff val="190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AF18BBC-51D3-46C0-8C9A-7E9E6F9793B2}">
      <dsp:nvSpPr>
        <dsp:cNvPr id="0" name=""/>
        <dsp:cNvSpPr/>
      </dsp:nvSpPr>
      <dsp:spPr>
        <a:xfrm>
          <a:off x="3064762" y="882352"/>
          <a:ext cx="810013" cy="710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a:t>重复</a:t>
          </a:r>
          <a:r>
            <a:rPr lang="en-US" altLang="zh-CN" sz="1300" kern="1200" dirty="0"/>
            <a:t>L…</a:t>
          </a:r>
          <a:endParaRPr lang="zh-CN" altLang="en-US" sz="1300" kern="1200" dirty="0"/>
        </a:p>
      </dsp:txBody>
      <dsp:txXfrm>
        <a:off x="3064762" y="882352"/>
        <a:ext cx="810013" cy="7100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C9561-F463-4D68-8593-A16F94A84B1A}">
      <dsp:nvSpPr>
        <dsp:cNvPr id="0" name=""/>
        <dsp:cNvSpPr/>
      </dsp:nvSpPr>
      <dsp:spPr>
        <a:xfrm>
          <a:off x="1608249" y="0"/>
          <a:ext cx="1540161" cy="1540395"/>
        </a:xfrm>
        <a:prstGeom prst="circularArrow">
          <a:avLst>
            <a:gd name="adj1" fmla="val 10980"/>
            <a:gd name="adj2" fmla="val 1142322"/>
            <a:gd name="adj3" fmla="val 4500000"/>
            <a:gd name="adj4" fmla="val 10800000"/>
            <a:gd name="adj5" fmla="val 125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F3654F-838A-4109-908E-80606FD255AE}">
      <dsp:nvSpPr>
        <dsp:cNvPr id="0" name=""/>
        <dsp:cNvSpPr/>
      </dsp:nvSpPr>
      <dsp:spPr>
        <a:xfrm>
          <a:off x="1948675" y="556129"/>
          <a:ext cx="855838" cy="427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t>L</a:t>
          </a:r>
          <a:r>
            <a:rPr lang="zh-CN" altLang="en-US" sz="1600" kern="1200" dirty="0"/>
            <a:t>层</a:t>
          </a:r>
          <a:r>
            <a:rPr lang="en-US" altLang="zh-CN" sz="1600" kern="1200"/>
            <a:t>GAT</a:t>
          </a:r>
          <a:endParaRPr lang="zh-CN" altLang="en-US" sz="1600" kern="1200" dirty="0"/>
        </a:p>
      </dsp:txBody>
      <dsp:txXfrm>
        <a:off x="1948675" y="556129"/>
        <a:ext cx="855838" cy="427816"/>
      </dsp:txXfrm>
    </dsp:sp>
    <dsp:sp modelId="{BB939F63-A8F9-4B9F-9DEE-036E5E7F5116}">
      <dsp:nvSpPr>
        <dsp:cNvPr id="0" name=""/>
        <dsp:cNvSpPr/>
      </dsp:nvSpPr>
      <dsp:spPr>
        <a:xfrm>
          <a:off x="1180475" y="885071"/>
          <a:ext cx="1540161" cy="1540395"/>
        </a:xfrm>
        <a:prstGeom prst="leftCircularArrow">
          <a:avLst>
            <a:gd name="adj1" fmla="val 10980"/>
            <a:gd name="adj2" fmla="val 1142322"/>
            <a:gd name="adj3" fmla="val 6300000"/>
            <a:gd name="adj4" fmla="val 18900000"/>
            <a:gd name="adj5" fmla="val 125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0993546-369F-45D0-BF6B-7DC073C9C33F}">
      <dsp:nvSpPr>
        <dsp:cNvPr id="0" name=""/>
        <dsp:cNvSpPr/>
      </dsp:nvSpPr>
      <dsp:spPr>
        <a:xfrm>
          <a:off x="1522636" y="1446320"/>
          <a:ext cx="855838" cy="427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t>dropout</a:t>
          </a:r>
          <a:endParaRPr lang="zh-CN" altLang="en-US" sz="1600" kern="1200" dirty="0"/>
        </a:p>
      </dsp:txBody>
      <dsp:txXfrm>
        <a:off x="1522636" y="1446320"/>
        <a:ext cx="855838" cy="427816"/>
      </dsp:txXfrm>
    </dsp:sp>
    <dsp:sp modelId="{822A121D-28BE-4416-99A9-2A992D99BD07}">
      <dsp:nvSpPr>
        <dsp:cNvPr id="0" name=""/>
        <dsp:cNvSpPr/>
      </dsp:nvSpPr>
      <dsp:spPr>
        <a:xfrm>
          <a:off x="1717868" y="1876057"/>
          <a:ext cx="1323237" cy="1323767"/>
        </a:xfrm>
        <a:prstGeom prst="blockArc">
          <a:avLst>
            <a:gd name="adj1" fmla="val 13500000"/>
            <a:gd name="adj2" fmla="val 10800000"/>
            <a:gd name="adj3" fmla="val 1274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781A1F8-6C76-4914-AC7D-24DF97FEAF4D}">
      <dsp:nvSpPr>
        <dsp:cNvPr id="0" name=""/>
        <dsp:cNvSpPr/>
      </dsp:nvSpPr>
      <dsp:spPr>
        <a:xfrm>
          <a:off x="1950700" y="2337792"/>
          <a:ext cx="855838" cy="427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输出层</a:t>
          </a:r>
        </a:p>
      </dsp:txBody>
      <dsp:txXfrm>
        <a:off x="1950700" y="2337792"/>
        <a:ext cx="855838" cy="4278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352E5-67F7-42F6-8475-B842FDFDDBA2}">
      <dsp:nvSpPr>
        <dsp:cNvPr id="0" name=""/>
        <dsp:cNvSpPr/>
      </dsp:nvSpPr>
      <dsp:spPr>
        <a:xfrm>
          <a:off x="0" y="1160013"/>
          <a:ext cx="6437587" cy="1546684"/>
        </a:xfrm>
        <a:prstGeom prst="notched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42FC2EA-B357-4CB0-AB75-161E80A678C8}">
      <dsp:nvSpPr>
        <dsp:cNvPr id="0" name=""/>
        <dsp:cNvSpPr/>
      </dsp:nvSpPr>
      <dsp:spPr>
        <a:xfrm>
          <a:off x="2546" y="0"/>
          <a:ext cx="1113218" cy="1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1" kern="1200" dirty="0">
              <a:solidFill>
                <a:srgbClr val="1D4971"/>
              </a:solidFill>
            </a:rPr>
            <a:t>图网络配置</a:t>
          </a:r>
        </a:p>
      </dsp:txBody>
      <dsp:txXfrm>
        <a:off x="2546" y="0"/>
        <a:ext cx="1113218" cy="1546684"/>
      </dsp:txXfrm>
    </dsp:sp>
    <dsp:sp modelId="{51A4686A-1222-4C30-8FCE-E9C3D251AC33}">
      <dsp:nvSpPr>
        <dsp:cNvPr id="0" name=""/>
        <dsp:cNvSpPr/>
      </dsp:nvSpPr>
      <dsp:spPr>
        <a:xfrm>
          <a:off x="365819" y="1740020"/>
          <a:ext cx="386671" cy="386671"/>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15C3424-DF21-4371-B6DA-1BB04280EA31}">
      <dsp:nvSpPr>
        <dsp:cNvPr id="0" name=""/>
        <dsp:cNvSpPr/>
      </dsp:nvSpPr>
      <dsp:spPr>
        <a:xfrm>
          <a:off x="1171425" y="2320027"/>
          <a:ext cx="1113218" cy="1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zh-CN" altLang="en-US" sz="1800" b="1" kern="1200" dirty="0">
              <a:solidFill>
                <a:srgbClr val="1D4971"/>
              </a:solidFill>
            </a:rPr>
            <a:t>数据加载模块</a:t>
          </a:r>
        </a:p>
      </dsp:txBody>
      <dsp:txXfrm>
        <a:off x="1171425" y="2320027"/>
        <a:ext cx="1113218" cy="1546684"/>
      </dsp:txXfrm>
    </dsp:sp>
    <dsp:sp modelId="{6616D13F-EF83-4A87-8C23-A34CF5414616}">
      <dsp:nvSpPr>
        <dsp:cNvPr id="0" name=""/>
        <dsp:cNvSpPr/>
      </dsp:nvSpPr>
      <dsp:spPr>
        <a:xfrm>
          <a:off x="1534699" y="1740020"/>
          <a:ext cx="386671" cy="386671"/>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A8610C3-5610-4744-B568-319C554985B7}">
      <dsp:nvSpPr>
        <dsp:cNvPr id="0" name=""/>
        <dsp:cNvSpPr/>
      </dsp:nvSpPr>
      <dsp:spPr>
        <a:xfrm>
          <a:off x="2340304" y="0"/>
          <a:ext cx="1113218" cy="1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1" kern="1200" dirty="0">
              <a:solidFill>
                <a:srgbClr val="1D4971"/>
              </a:solidFill>
            </a:rPr>
            <a:t>组网模块</a:t>
          </a:r>
        </a:p>
      </dsp:txBody>
      <dsp:txXfrm>
        <a:off x="2340304" y="0"/>
        <a:ext cx="1113218" cy="1546684"/>
      </dsp:txXfrm>
    </dsp:sp>
    <dsp:sp modelId="{4062822F-6F4C-4FFE-AB20-1535042247EA}">
      <dsp:nvSpPr>
        <dsp:cNvPr id="0" name=""/>
        <dsp:cNvSpPr/>
      </dsp:nvSpPr>
      <dsp:spPr>
        <a:xfrm>
          <a:off x="2703578" y="1740020"/>
          <a:ext cx="386671" cy="386671"/>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C201A32-2723-45FC-8F35-E2E0C9671FD6}">
      <dsp:nvSpPr>
        <dsp:cNvPr id="0" name=""/>
        <dsp:cNvSpPr/>
      </dsp:nvSpPr>
      <dsp:spPr>
        <a:xfrm>
          <a:off x="3509184" y="2320027"/>
          <a:ext cx="1113218" cy="1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zh-CN" altLang="en-US" sz="1800" b="1" kern="1200" dirty="0">
              <a:solidFill>
                <a:srgbClr val="1D4971"/>
              </a:solidFill>
            </a:rPr>
            <a:t>训练过程</a:t>
          </a:r>
        </a:p>
      </dsp:txBody>
      <dsp:txXfrm>
        <a:off x="3509184" y="2320027"/>
        <a:ext cx="1113218" cy="1546684"/>
      </dsp:txXfrm>
    </dsp:sp>
    <dsp:sp modelId="{91AB69D8-5FE1-476C-8289-B79627161D78}">
      <dsp:nvSpPr>
        <dsp:cNvPr id="0" name=""/>
        <dsp:cNvSpPr/>
      </dsp:nvSpPr>
      <dsp:spPr>
        <a:xfrm>
          <a:off x="3872457" y="1740020"/>
          <a:ext cx="386671" cy="386671"/>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CA96B50-E069-4260-A0C1-8AA33F7B7B50}">
      <dsp:nvSpPr>
        <dsp:cNvPr id="0" name=""/>
        <dsp:cNvSpPr/>
      </dsp:nvSpPr>
      <dsp:spPr>
        <a:xfrm>
          <a:off x="4678063" y="0"/>
          <a:ext cx="1113218" cy="154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1" kern="1200" dirty="0">
              <a:solidFill>
                <a:srgbClr val="1D4971"/>
              </a:solidFill>
            </a:rPr>
            <a:t>对测试集预测</a:t>
          </a:r>
          <a:endParaRPr lang="zh-CN" altLang="en-US" sz="2100" b="1" kern="1200" dirty="0">
            <a:solidFill>
              <a:srgbClr val="1D4971"/>
            </a:solidFill>
          </a:endParaRPr>
        </a:p>
      </dsp:txBody>
      <dsp:txXfrm>
        <a:off x="4678063" y="0"/>
        <a:ext cx="1113218" cy="1546684"/>
      </dsp:txXfrm>
    </dsp:sp>
    <dsp:sp modelId="{C07E6023-2825-4F81-8074-A2CCEE14BE5E}">
      <dsp:nvSpPr>
        <dsp:cNvPr id="0" name=""/>
        <dsp:cNvSpPr/>
      </dsp:nvSpPr>
      <dsp:spPr>
        <a:xfrm>
          <a:off x="5041337" y="1740020"/>
          <a:ext cx="386671" cy="386671"/>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96523409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856905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卷积的步骤通过在节点间定义传递消息函数来实现，我们可以看到</a:t>
            </a:r>
            <a:r>
              <a:rPr lang="en-US" altLang="zh-CN" dirty="0"/>
              <a:t>0</a:t>
            </a:r>
            <a:r>
              <a:rPr lang="zh-CN" altLang="en-US" dirty="0"/>
              <a:t>号把</a:t>
            </a:r>
            <a:r>
              <a:rPr lang="en-US" altLang="zh-CN" dirty="0"/>
              <a:t>Hl</a:t>
            </a:r>
            <a:r>
              <a:rPr lang="zh-CN" altLang="en-US" dirty="0"/>
              <a:t>发出去，再传回来自身、邻居</a:t>
            </a:r>
            <a:r>
              <a:rPr lang="en-US" altLang="zh-CN" dirty="0"/>
              <a:t>1</a:t>
            </a:r>
            <a:r>
              <a:rPr lang="zh-CN" altLang="en-US" dirty="0"/>
              <a:t>、邻居</a:t>
            </a:r>
            <a:r>
              <a:rPr lang="en-US" altLang="zh-CN" dirty="0"/>
              <a:t>2</a:t>
            </a:r>
            <a:r>
              <a:rPr lang="zh-CN" altLang="en-US" dirty="0"/>
              <a:t>的特征聚合</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900895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GCN</a:t>
            </a:r>
            <a:r>
              <a:rPr lang="zh-CN" altLang="en-US" dirty="0"/>
              <a:t>算法流程：第一步，在节点间进行特征传递，特征为</a:t>
            </a:r>
            <a:r>
              <a:rPr lang="en-US" altLang="zh-CN" dirty="0"/>
              <a:t>D ̂^(-0.5) A ̂D ̂^(-0.5) H^((l))</a:t>
            </a:r>
            <a:r>
              <a:rPr lang="zh-CN" altLang="en-US" dirty="0"/>
              <a:t>；第二步，每一个节点，参数作为输入，进入一层深度神经网络（</a:t>
            </a:r>
            <a:r>
              <a:rPr lang="en-US" altLang="zh-CN" dirty="0"/>
              <a:t>DNN</a:t>
            </a:r>
            <a:r>
              <a:rPr lang="zh-CN" altLang="en-US" dirty="0"/>
              <a:t>）</a:t>
            </a:r>
            <a:r>
              <a:rPr lang="en-US" altLang="zh-CN" dirty="0" err="1"/>
              <a:t>ReLu</a:t>
            </a:r>
            <a:r>
              <a:rPr lang="zh-CN" altLang="en-US" dirty="0"/>
              <a:t>和</a:t>
            </a:r>
            <a:r>
              <a:rPr lang="en-US" altLang="zh-CN" dirty="0"/>
              <a:t>Dropout</a:t>
            </a:r>
            <a:r>
              <a:rPr lang="zh-CN" altLang="en-US" dirty="0"/>
              <a:t>；</a:t>
            </a:r>
            <a:endParaRPr lang="en-US" altLang="zh-CN" dirty="0"/>
          </a:p>
          <a:p>
            <a:r>
              <a:rPr lang="zh-CN" altLang="en-US" dirty="0"/>
              <a:t>第三步，重复</a:t>
            </a:r>
            <a:r>
              <a:rPr lang="en-US" altLang="zh-CN" dirty="0"/>
              <a:t>N</a:t>
            </a:r>
            <a:r>
              <a:rPr lang="zh-CN" altLang="en-US" dirty="0"/>
              <a:t>次步骤</a:t>
            </a:r>
            <a:r>
              <a:rPr lang="en-US" altLang="zh-CN" dirty="0"/>
              <a:t>1</a:t>
            </a:r>
            <a:r>
              <a:rPr lang="zh-CN" altLang="en-US" dirty="0"/>
              <a:t>和步骤</a:t>
            </a:r>
            <a:r>
              <a:rPr lang="en-US" altLang="zh-CN" dirty="0"/>
              <a:t>2</a:t>
            </a:r>
            <a:r>
              <a:rPr lang="zh-CN" altLang="en-US" dirty="0"/>
              <a:t>，实现多层图神经网络。最终，</a:t>
            </a:r>
            <a:r>
              <a:rPr lang="en-US" altLang="zh-CN" dirty="0"/>
              <a:t>H^((L))</a:t>
            </a:r>
            <a:r>
              <a:rPr lang="zh-CN" altLang="en-US" dirty="0"/>
              <a:t>作为最后的节点表示</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603440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另一种方法是</a:t>
            </a:r>
            <a:r>
              <a:rPr lang="en-US" altLang="zh-CN" dirty="0"/>
              <a:t>GAT</a:t>
            </a:r>
            <a:r>
              <a:rPr lang="zh-CN" altLang="en-US" dirty="0"/>
              <a:t>，</a:t>
            </a:r>
            <a:endParaRPr lang="en-US" altLang="zh-CN" dirty="0"/>
          </a:p>
          <a:p>
            <a:r>
              <a:rPr lang="en-US" altLang="zh-CN" dirty="0"/>
              <a:t>GCN</a:t>
            </a:r>
            <a:r>
              <a:rPr lang="zh-CN" altLang="en-US" dirty="0"/>
              <a:t>：</a:t>
            </a:r>
            <a:r>
              <a:rPr lang="en-US" altLang="zh-CN" dirty="0"/>
              <a:t>F=</a:t>
            </a:r>
            <a:r>
              <a:rPr lang="zh-CN" altLang="en-US" dirty="0"/>
              <a:t>基于度的加权求和</a:t>
            </a:r>
            <a:endParaRPr lang="en-US" altLang="zh-CN" dirty="0"/>
          </a:p>
          <a:p>
            <a:r>
              <a:rPr lang="en-US" altLang="zh-CN" dirty="0"/>
              <a:t>GAT</a:t>
            </a:r>
            <a:r>
              <a:rPr lang="zh-CN" altLang="en-US" dirty="0"/>
              <a:t>：</a:t>
            </a:r>
            <a:r>
              <a:rPr lang="en-US" altLang="zh-CN" dirty="0"/>
              <a:t>F=</a:t>
            </a:r>
            <a:r>
              <a:rPr lang="zh-CN" altLang="en-US" dirty="0"/>
              <a:t>基于</a:t>
            </a:r>
            <a:r>
              <a:rPr lang="en-US" altLang="zh-CN" dirty="0"/>
              <a:t>Attention</a:t>
            </a:r>
            <a:r>
              <a:rPr lang="zh-CN" altLang="en-US" dirty="0"/>
              <a:t>的加权求和</a:t>
            </a:r>
            <a:endParaRPr lang="en-US" altLang="zh-CN" dirty="0"/>
          </a:p>
          <a:p>
            <a:r>
              <a:rPr lang="zh-CN" altLang="en-US" dirty="0"/>
              <a:t>优点是</a:t>
            </a:r>
            <a:r>
              <a:rPr lang="en-US" altLang="zh-CN" dirty="0"/>
              <a:t>attention</a:t>
            </a:r>
            <a:r>
              <a:rPr lang="zh-CN" altLang="en-US" dirty="0"/>
              <a:t>机制能给节点分配不同的权重，同时可以不丢失图节点的方向，利用注意力衡量邻居权重。原来节点特征是</a:t>
            </a:r>
            <a:r>
              <a:rPr lang="en-US" altLang="zh-CN" dirty="0"/>
              <a:t>h</a:t>
            </a:r>
            <a:r>
              <a:rPr lang="zh-CN" altLang="en-US" dirty="0"/>
              <a:t>，内积，新特征经过</a:t>
            </a:r>
            <a:r>
              <a:rPr lang="en-US" altLang="zh-CN" dirty="0" err="1"/>
              <a:t>LeakyRelu</a:t>
            </a:r>
            <a:r>
              <a:rPr lang="zh-CN" altLang="en-US" dirty="0"/>
              <a:t>后，做归一化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32782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这里聚合函数的实现方式是和前面的消息传递时一样的。有一个可变化的参数是增加头数，返回的张量形状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86858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模型类似</a:t>
            </a:r>
            <a:r>
              <a:rPr lang="en-US" altLang="zh-CN" dirty="0"/>
              <a:t>GCN</a:t>
            </a:r>
            <a:r>
              <a:rPr lang="zh-CN" altLang="en-US" dirty="0"/>
              <a:t>，为了训练</a:t>
            </a:r>
            <a:r>
              <a:rPr lang="en-US" altLang="zh-CN" dirty="0"/>
              <a:t>L</a:t>
            </a:r>
            <a:r>
              <a:rPr lang="zh-CN" altLang="en-US" dirty="0"/>
              <a:t>层</a:t>
            </a:r>
            <a:r>
              <a:rPr lang="en-US" altLang="zh-CN" dirty="0"/>
              <a:t>GAT</a:t>
            </a:r>
            <a:r>
              <a:rPr lang="zh-CN" altLang="en-US" dirty="0"/>
              <a:t>，我直接调用</a:t>
            </a:r>
            <a:r>
              <a:rPr lang="en-US" altLang="zh-CN" dirty="0" err="1"/>
              <a:t>conv.gat</a:t>
            </a:r>
            <a:r>
              <a:rPr lang="zh-CN" altLang="en-US" dirty="0"/>
              <a:t>模型，做</a:t>
            </a:r>
            <a:r>
              <a:rPr lang="en-US" altLang="zh-CN" dirty="0"/>
              <a:t>dropout</a:t>
            </a:r>
            <a:r>
              <a:rPr lang="zh-CN" altLang="en-US" dirty="0"/>
              <a:t>，网络输出也是一层</a:t>
            </a:r>
            <a:r>
              <a:rPr lang="en-US" altLang="zh-CN" dirty="0"/>
              <a:t>gat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21099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尝试了一点改进是引入</a:t>
            </a:r>
            <a:r>
              <a:rPr lang="en-US" altLang="zh-CN" dirty="0"/>
              <a:t>CV</a:t>
            </a:r>
            <a:r>
              <a:rPr lang="zh-CN" altLang="en-US" dirty="0"/>
              <a:t>里面的残差相加方法，虽然分类正确率不能在已有结果上提升，但是给模型的训练速度提升很大。可能想让</a:t>
            </a:r>
            <a:r>
              <a:rPr lang="en-US" altLang="zh-CN" dirty="0"/>
              <a:t>acc</a:t>
            </a:r>
            <a:r>
              <a:rPr lang="zh-CN" altLang="en-US" dirty="0"/>
              <a:t>提升的，参数设置好很重要。</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921439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374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A0A1A7"/>
                </a:solidFill>
                <a:effectLst/>
                <a:latin typeface="Lucida Console" panose="020B0609040504020204" pitchFamily="49" charset="0"/>
              </a:rPr>
              <a:t># </a:t>
            </a:r>
            <a:r>
              <a:rPr lang="zh-CN" altLang="en-US" b="0" i="1" dirty="0">
                <a:solidFill>
                  <a:srgbClr val="A0A1A7"/>
                </a:solidFill>
                <a:effectLst/>
                <a:latin typeface="Lucida Console" panose="020B0609040504020204" pitchFamily="49" charset="0"/>
              </a:rPr>
              <a:t>把图数据导入图容器，利用</a:t>
            </a:r>
            <a:r>
              <a:rPr lang="en-US" altLang="zh-CN" b="0" i="1" dirty="0" err="1">
                <a:solidFill>
                  <a:srgbClr val="A0A1A7"/>
                </a:solidFill>
                <a:effectLst/>
                <a:latin typeface="Lucida Console" panose="020B0609040504020204" pitchFamily="49" charset="0"/>
              </a:rPr>
              <a:t>getattr</a:t>
            </a:r>
            <a:r>
              <a:rPr lang="zh-CN" altLang="en-US" b="0" i="1" dirty="0">
                <a:solidFill>
                  <a:srgbClr val="A0A1A7"/>
                </a:solidFill>
                <a:effectLst/>
                <a:latin typeface="Lucida Console" panose="020B0609040504020204" pitchFamily="49" charset="0"/>
              </a:rPr>
              <a:t>返回的模型类，实例一个对象</a:t>
            </a:r>
            <a:r>
              <a:rPr lang="en-US" altLang="zh-CN" b="0" i="1" dirty="0">
                <a:solidFill>
                  <a:srgbClr val="A0A1A7"/>
                </a:solidFill>
                <a:effectLst/>
                <a:latin typeface="Lucida Console" panose="020B0609040504020204" pitchFamily="49" charset="0"/>
              </a:rPr>
              <a:t>--</a:t>
            </a:r>
            <a:r>
              <a:rPr lang="zh-CN" altLang="en-US" b="0" i="1" dirty="0">
                <a:solidFill>
                  <a:srgbClr val="A0A1A7"/>
                </a:solidFill>
                <a:effectLst/>
                <a:latin typeface="Lucida Console" panose="020B0609040504020204" pitchFamily="49" charset="0"/>
              </a:rPr>
              <a:t>传入配置信息，以及节点类别数（用于预测分类）</a:t>
            </a:r>
            <a:endParaRPr lang="en-US" altLang="zh-CN" b="0" i="1" dirty="0">
              <a:solidFill>
                <a:srgbClr val="A0A1A7"/>
              </a:solidFill>
              <a:effectLst/>
              <a:latin typeface="Lucida Console" panose="020B0609040504020204" pitchFamily="49" charset="0"/>
            </a:endParaRPr>
          </a:p>
          <a:p>
            <a:r>
              <a:rPr lang="zh-CN" altLang="en-US" b="0" i="1" dirty="0">
                <a:solidFill>
                  <a:srgbClr val="A0A1A7"/>
                </a:solidFill>
                <a:effectLst/>
                <a:latin typeface="Lucida Console" panose="020B0609040504020204" pitchFamily="49" charset="0"/>
              </a:rPr>
              <a:t>创建一些训练和测试的参数：创建节点</a:t>
            </a:r>
            <a:r>
              <a:rPr lang="en-US" altLang="zh-CN" b="0" i="1" dirty="0">
                <a:solidFill>
                  <a:srgbClr val="A0A1A7"/>
                </a:solidFill>
                <a:effectLst/>
                <a:latin typeface="Lucida Console" panose="020B0609040504020204" pitchFamily="49" charset="0"/>
              </a:rPr>
              <a:t>data</a:t>
            </a:r>
            <a:r>
              <a:rPr lang="zh-CN" altLang="en-US" b="0" i="1" dirty="0">
                <a:solidFill>
                  <a:srgbClr val="A0A1A7"/>
                </a:solidFill>
                <a:effectLst/>
                <a:latin typeface="Lucida Console" panose="020B0609040504020204" pitchFamily="49" charset="0"/>
              </a:rPr>
              <a:t>，创建节点标签</a:t>
            </a:r>
            <a:r>
              <a:rPr lang="en-US" altLang="zh-CN" b="0" i="1" dirty="0">
                <a:solidFill>
                  <a:srgbClr val="A0A1A7"/>
                </a:solidFill>
                <a:effectLst/>
                <a:latin typeface="Lucida Console" panose="020B0609040504020204" pitchFamily="49" charset="0"/>
              </a:rPr>
              <a:t>data</a:t>
            </a:r>
          </a:p>
          <a:p>
            <a:r>
              <a:rPr lang="zh-CN" altLang="en-US" b="0" i="1" dirty="0">
                <a:solidFill>
                  <a:srgbClr val="A0A1A7"/>
                </a:solidFill>
                <a:effectLst/>
                <a:latin typeface="Lucida Console" panose="020B0609040504020204" pitchFamily="49" charset="0"/>
              </a:rPr>
              <a:t>输入</a:t>
            </a:r>
            <a:r>
              <a:rPr lang="en-US" altLang="zh-CN" b="0" i="1" dirty="0" err="1">
                <a:solidFill>
                  <a:srgbClr val="A0A1A7"/>
                </a:solidFill>
                <a:effectLst/>
                <a:latin typeface="Lucida Console" panose="020B0609040504020204" pitchFamily="49" charset="0"/>
              </a:rPr>
              <a:t>pred</a:t>
            </a:r>
            <a:r>
              <a:rPr lang="zh-CN" altLang="en-US" b="0" i="1" dirty="0">
                <a:solidFill>
                  <a:srgbClr val="A0A1A7"/>
                </a:solidFill>
                <a:effectLst/>
                <a:latin typeface="Lucida Console" panose="020B0609040504020204" pitchFamily="49" charset="0"/>
              </a:rPr>
              <a:t>， 与</a:t>
            </a:r>
            <a:r>
              <a:rPr lang="en-US" altLang="zh-CN" b="0" i="1" dirty="0" err="1">
                <a:solidFill>
                  <a:srgbClr val="A0A1A7"/>
                </a:solidFill>
                <a:effectLst/>
                <a:latin typeface="Lucida Console" panose="020B0609040504020204" pitchFamily="49" charset="0"/>
              </a:rPr>
              <a:t>node_label</a:t>
            </a:r>
            <a:r>
              <a:rPr lang="zh-CN" altLang="en-US" b="0" i="1" dirty="0">
                <a:solidFill>
                  <a:srgbClr val="A0A1A7"/>
                </a:solidFill>
                <a:effectLst/>
                <a:latin typeface="Lucida Console" panose="020B0609040504020204" pitchFamily="49" charset="0"/>
              </a:rPr>
              <a:t>，进行交叉熵计算</a:t>
            </a:r>
            <a:r>
              <a:rPr lang="en-US" altLang="zh-CN" b="0" i="1" dirty="0">
                <a:solidFill>
                  <a:srgbClr val="A0A1A7"/>
                </a:solidFill>
                <a:effectLst/>
                <a:latin typeface="Lucida Console" panose="020B0609040504020204" pitchFamily="49" charset="0"/>
              </a:rPr>
              <a:t>--</a:t>
            </a:r>
            <a:r>
              <a:rPr lang="zh-CN" altLang="en-US" b="0" i="1" dirty="0">
                <a:solidFill>
                  <a:srgbClr val="A0A1A7"/>
                </a:solidFill>
                <a:effectLst/>
                <a:latin typeface="Lucida Console" panose="020B0609040504020204" pitchFamily="49" charset="0"/>
              </a:rPr>
              <a:t>并返回通过</a:t>
            </a:r>
            <a:r>
              <a:rPr lang="en-US" altLang="zh-CN" b="0" i="1" dirty="0" err="1">
                <a:solidFill>
                  <a:srgbClr val="A0A1A7"/>
                </a:solidFill>
                <a:effectLst/>
                <a:latin typeface="Lucida Console" panose="020B0609040504020204" pitchFamily="49" charset="0"/>
              </a:rPr>
              <a:t>sortmax</a:t>
            </a:r>
            <a:r>
              <a:rPr lang="zh-CN" altLang="en-US" b="0" i="1" dirty="0">
                <a:solidFill>
                  <a:srgbClr val="A0A1A7"/>
                </a:solidFill>
                <a:effectLst/>
                <a:latin typeface="Lucida Console" panose="020B0609040504020204" pitchFamily="49" charset="0"/>
              </a:rPr>
              <a:t>的</a:t>
            </a:r>
            <a:r>
              <a:rPr lang="en-US" altLang="zh-CN" b="0" i="1" dirty="0" err="1">
                <a:solidFill>
                  <a:srgbClr val="A0A1A7"/>
                </a:solidFill>
                <a:effectLst/>
                <a:latin typeface="Lucida Console" panose="020B0609040504020204" pitchFamily="49" charset="0"/>
              </a:rPr>
              <a:t>pred</a:t>
            </a:r>
            <a:r>
              <a:rPr lang="zh-CN" altLang="en-US" b="0" i="1" dirty="0">
                <a:solidFill>
                  <a:srgbClr val="A0A1A7"/>
                </a:solidFill>
                <a:effectLst/>
                <a:latin typeface="Lucida Console" panose="020B0609040504020204" pitchFamily="49" charset="0"/>
              </a:rPr>
              <a:t>数据和</a:t>
            </a:r>
            <a:r>
              <a:rPr lang="en-US" altLang="zh-CN" b="0" i="1" dirty="0">
                <a:solidFill>
                  <a:srgbClr val="A0A1A7"/>
                </a:solidFill>
                <a:effectLst/>
                <a:latin typeface="Lucida Console" panose="020B0609040504020204" pitchFamily="49" charset="0"/>
              </a:rPr>
              <a:t>loss</a:t>
            </a:r>
            <a:r>
              <a:rPr lang="en-US" altLang="zh-CN" b="0" i="0" dirty="0">
                <a:solidFill>
                  <a:srgbClr val="383A42"/>
                </a:solidFill>
                <a:effectLst/>
                <a:latin typeface="Lucida Console" panose="020B0609040504020204" pitchFamily="49" charset="0"/>
              </a:rPr>
              <a:t> </a:t>
            </a:r>
          </a:p>
          <a:p>
            <a:r>
              <a:rPr lang="en-US" altLang="zh-CN" b="0" i="1" dirty="0">
                <a:solidFill>
                  <a:srgbClr val="A0A1A7"/>
                </a:solidFill>
                <a:effectLst/>
                <a:latin typeface="Lucida Console" panose="020B0609040504020204" pitchFamily="49" charset="0"/>
              </a:rPr>
              <a:t>Adam</a:t>
            </a:r>
            <a:r>
              <a:rPr lang="zh-CN" altLang="en-US" b="0" i="1" dirty="0">
                <a:solidFill>
                  <a:srgbClr val="A0A1A7"/>
                </a:solidFill>
                <a:effectLst/>
                <a:latin typeface="Lucida Console" panose="020B0609040504020204" pitchFamily="49" charset="0"/>
              </a:rPr>
              <a:t>优化器：利用梯度的一阶矩估计和二阶矩估计动态调整每个参数的学习率</a:t>
            </a:r>
            <a:endParaRPr lang="en-US" altLang="zh-CN" b="0" i="1" dirty="0">
              <a:solidFill>
                <a:srgbClr val="A0A1A7"/>
              </a:solidFill>
              <a:effectLst/>
              <a:latin typeface="Lucida Console" panose="020B0609040504020204" pitchFamily="49" charset="0"/>
            </a:endParaRPr>
          </a:p>
          <a:p>
            <a:r>
              <a:rPr lang="zh-CN" altLang="en-US" b="0" i="1" dirty="0">
                <a:solidFill>
                  <a:srgbClr val="A0A1A7"/>
                </a:solidFill>
                <a:effectLst/>
                <a:latin typeface="Lucida Console" panose="020B0609040504020204" pitchFamily="49" charset="0"/>
              </a:rPr>
              <a:t>通过</a:t>
            </a:r>
            <a:r>
              <a:rPr lang="en-US" altLang="zh-CN" b="0" i="1" dirty="0">
                <a:solidFill>
                  <a:srgbClr val="A0A1A7"/>
                </a:solidFill>
                <a:effectLst/>
                <a:latin typeface="Lucida Console" panose="020B0609040504020204" pitchFamily="49" charset="0"/>
              </a:rPr>
              <a:t>minimize</a:t>
            </a:r>
            <a:r>
              <a:rPr lang="zh-CN" altLang="en-US" b="0" i="1" dirty="0">
                <a:solidFill>
                  <a:srgbClr val="A0A1A7"/>
                </a:solidFill>
                <a:effectLst/>
                <a:latin typeface="Lucida Console" panose="020B0609040504020204" pitchFamily="49" charset="0"/>
              </a:rPr>
              <a:t>获取实际损失</a:t>
            </a:r>
            <a:r>
              <a:rPr lang="en-US" altLang="zh-CN" dirty="0"/>
              <a:t/>
            </a:r>
            <a:br>
              <a:rPr lang="en-US" altLang="zh-CN" dirty="0"/>
            </a:br>
            <a:endParaRPr lang="en-US" altLang="zh-CN" b="0" i="1" dirty="0">
              <a:solidFill>
                <a:srgbClr val="A0A1A7"/>
              </a:solidFill>
              <a:effectLst/>
              <a:latin typeface="Lucida Console" panose="020B0609040504020204" pitchFamily="49"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961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apple-system"/>
              </a:rPr>
              <a:t>图神经网络采用</a:t>
            </a:r>
            <a:r>
              <a:rPr lang="en-US" altLang="zh-CN" b="0" i="0" dirty="0" err="1">
                <a:solidFill>
                  <a:srgbClr val="000000"/>
                </a:solidFill>
                <a:effectLst/>
                <a:latin typeface="-apple-system"/>
              </a:rPr>
              <a:t>FullBatch</a:t>
            </a:r>
            <a:r>
              <a:rPr lang="zh-CN" altLang="en-US" b="0" i="0" dirty="0">
                <a:solidFill>
                  <a:srgbClr val="000000"/>
                </a:solidFill>
                <a:effectLst/>
                <a:latin typeface="-apple-system"/>
              </a:rPr>
              <a:t>的训练方式，每一步训练就会把所有整张图训练样本全部训练一遍。</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411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训练完成后，我们对测试集进行预测。预测的时候，由于不知道测试集合的标签，我们随意给一些测试</a:t>
            </a:r>
            <a:r>
              <a:rPr lang="en-US" altLang="zh-CN" dirty="0"/>
              <a:t>label</a:t>
            </a:r>
            <a:r>
              <a:rPr lang="zh-CN" altLang="en-US" dirty="0"/>
              <a:t>。最终我们获得测试数据的预测结果；</a:t>
            </a:r>
            <a:endParaRPr lang="en-US" altLang="zh-CN" dirty="0"/>
          </a:p>
          <a:p>
            <a:r>
              <a:rPr lang="zh-CN" altLang="en-US" b="0" i="0" dirty="0">
                <a:solidFill>
                  <a:srgbClr val="000000"/>
                </a:solidFill>
                <a:effectLst/>
                <a:latin typeface="-apple-system"/>
              </a:rPr>
              <a:t>最后一步，我们可以使用</a:t>
            </a:r>
            <a:r>
              <a:rPr lang="en-US" altLang="zh-CN" b="0" i="0" dirty="0">
                <a:solidFill>
                  <a:srgbClr val="000000"/>
                </a:solidFill>
                <a:effectLst/>
                <a:latin typeface="-apple-system"/>
              </a:rPr>
              <a:t>pandas</a:t>
            </a:r>
            <a:r>
              <a:rPr lang="zh-CN" altLang="en-US" b="0" i="0" dirty="0">
                <a:solidFill>
                  <a:srgbClr val="000000"/>
                </a:solidFill>
                <a:effectLst/>
                <a:latin typeface="-apple-system"/>
              </a:rPr>
              <a:t>生成提交文件；</a:t>
            </a:r>
            <a:endParaRPr lang="en-US" altLang="zh-CN" dirty="0"/>
          </a:p>
          <a:p>
            <a:r>
              <a:rPr lang="zh-CN" altLang="en-US" dirty="0"/>
              <a:t>这里做一个多数投票法的思想。把多次训练结果汇总，将各个分类器的结果做投票，超过半数的类别作为最后结果。</a:t>
            </a:r>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914377"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04117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5795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1325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a:t>
            </a:r>
            <a:r>
              <a:rPr lang="en-US" altLang="zh-CN" dirty="0" err="1"/>
              <a:t>easydict</a:t>
            </a:r>
            <a:r>
              <a:rPr lang="zh-CN" altLang="en-US" dirty="0"/>
              <a:t>创建字典，</a:t>
            </a:r>
            <a:r>
              <a:rPr lang="en-US" altLang="zh-CN" dirty="0"/>
              <a:t>collection</a:t>
            </a:r>
            <a:r>
              <a:rPr lang="zh-CN" altLang="en-US" dirty="0"/>
              <a:t>创建用名字访问元素的元组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243872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190698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990392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这个比赛还比较活跃，目前和前面几名差距不是很大，后面会尝试对网络进行改进，同时优化参数，期望成绩进一步提升。</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050641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88547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00642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02843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Monospaced Number"/>
              </a:rPr>
              <a:t>本次比赛选用的数据集为</a:t>
            </a:r>
            <a:r>
              <a:rPr lang="en-US" altLang="zh-CN" b="0" i="0" dirty="0" err="1">
                <a:effectLst/>
                <a:latin typeface="Monospaced Number"/>
              </a:rPr>
              <a:t>arXiv</a:t>
            </a:r>
            <a:r>
              <a:rPr lang="zh-CN" altLang="en-US" b="0" i="0" dirty="0">
                <a:effectLst/>
                <a:latin typeface="Monospaced Number"/>
              </a:rPr>
              <a:t>论文引用网络</a:t>
            </a:r>
            <a:r>
              <a:rPr lang="en-US" altLang="zh-CN" b="0" i="0" dirty="0">
                <a:effectLst/>
                <a:latin typeface="Monospaced Number"/>
              </a:rPr>
              <a:t>——</a:t>
            </a:r>
            <a:r>
              <a:rPr lang="en-US" altLang="zh-CN" b="0" i="0" dirty="0" err="1">
                <a:effectLst/>
                <a:latin typeface="Monospaced Number"/>
              </a:rPr>
              <a:t>ogbn-arxiv</a:t>
            </a:r>
            <a:r>
              <a:rPr lang="zh-CN" altLang="en-US" b="0" i="0" dirty="0">
                <a:effectLst/>
                <a:latin typeface="Monospaced Number"/>
              </a:rPr>
              <a:t>数据集的子集。</a:t>
            </a:r>
            <a:r>
              <a:rPr lang="en-US" altLang="zh-CN" b="0" i="0" dirty="0" err="1">
                <a:effectLst/>
                <a:latin typeface="Monospaced Number"/>
              </a:rPr>
              <a:t>ogbn-arxiv</a:t>
            </a:r>
            <a:r>
              <a:rPr lang="zh-CN" altLang="en-US" b="0" i="0" dirty="0">
                <a:effectLst/>
                <a:latin typeface="Monospaced Number"/>
              </a:rPr>
              <a:t>数据集由大量的学术论文组成，论文之间的引用关系形成一张巨大的有向图，每一条有向边表示一篇论文引用另一篇论文，每一个节点是对标题和摘要的单词做</a:t>
            </a:r>
            <a:r>
              <a:rPr lang="en-US" altLang="zh-CN" b="0" i="0" dirty="0">
                <a:effectLst/>
                <a:latin typeface="Monospaced Number"/>
              </a:rPr>
              <a:t>100</a:t>
            </a:r>
            <a:r>
              <a:rPr lang="zh-CN" altLang="en-US" b="0" i="0" dirty="0">
                <a:effectLst/>
                <a:latin typeface="Monospaced Number"/>
              </a:rPr>
              <a:t>维简单的词向量作为节点特征。在论文引用网络中，题目已对训练集对应节点做了论文类别标注处理。本次任务希望参赛者通过已有的节点类别以及论文之间的引用关系，预测未知节点的论文类别。</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550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dirty="0">
                <a:latin typeface="+mn-ea"/>
              </a:rPr>
              <a:t>导入数据没有发现缺失值，离群点</a:t>
            </a:r>
            <a:endParaRPr lang="en-US" altLang="zh-CN" sz="900" dirty="0">
              <a:latin typeface="+mn-ea"/>
            </a:endParaRPr>
          </a:p>
          <a:p>
            <a:r>
              <a:rPr lang="zh-CN" altLang="en-US" sz="900" dirty="0">
                <a:latin typeface="+mn-ea"/>
              </a:rPr>
              <a:t>对特征进行可视化分析，均值分布</a:t>
            </a:r>
            <a:r>
              <a:rPr lang="en-US" altLang="zh-CN" sz="900" dirty="0">
                <a:latin typeface="+mn-ea"/>
              </a:rPr>
              <a:t>(-1,1)</a:t>
            </a:r>
            <a:r>
              <a:rPr lang="zh-CN" altLang="en-US" sz="900" dirty="0">
                <a:latin typeface="+mn-ea"/>
              </a:rPr>
              <a:t>之间，方差也很小，因此我认为是规范化的数据集。</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82636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创建一个图对象，图对象包含图的基本信息，例如针对这个题，有节点数、节点数、连边的集合。</a:t>
            </a:r>
            <a:endParaRPr lang="en-US" altLang="zh-CN" dirty="0"/>
          </a:p>
          <a:p>
            <a:r>
              <a:rPr lang="zh-CN" altLang="en-US" dirty="0"/>
              <a:t>然后，我们以图的形式存储。我们知道论文的引用是，每条有向边表示一篇论文引用了另一篇论文，是有向图。</a:t>
            </a:r>
            <a:endParaRPr lang="en-US" altLang="zh-CN" dirty="0"/>
          </a:p>
          <a:p>
            <a:r>
              <a:rPr lang="zh-CN" altLang="en-US" dirty="0"/>
              <a:t>无向图、自环边是为了实现</a:t>
            </a:r>
            <a:r>
              <a:rPr lang="en-US" altLang="zh-CN" dirty="0"/>
              <a:t>GCN</a:t>
            </a:r>
            <a:r>
              <a:rPr lang="zh-CN" altLang="en-US" dirty="0"/>
              <a:t>所做的操作，后面会阐述原因</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74713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在使用学习算法时，我尝试了两种方法</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43371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在之前同学介绍里，大家对图像卷积过程有了了解，相比图像、文本，网络是不规则的数据，一种方法是对传统卷积的改进</a:t>
            </a:r>
            <a:endParaRPr lang="en-US" altLang="zh-CN" dirty="0"/>
          </a:p>
          <a:p>
            <a:r>
              <a:rPr lang="en-US" altLang="zh-CN" dirty="0"/>
              <a:t>A</a:t>
            </a:r>
            <a:r>
              <a:rPr lang="zh-CN" altLang="en-US" dirty="0"/>
              <a:t>是邻接矩阵，图节点连接的</a:t>
            </a:r>
            <a:r>
              <a:rPr lang="en-US" altLang="zh-CN" dirty="0"/>
              <a:t>0</a:t>
            </a:r>
            <a:r>
              <a:rPr lang="zh-CN" altLang="en-US" dirty="0"/>
              <a:t>、</a:t>
            </a:r>
            <a:r>
              <a:rPr lang="en-US" altLang="zh-CN" dirty="0"/>
              <a:t>1</a:t>
            </a:r>
            <a:r>
              <a:rPr lang="zh-CN" altLang="en-US" dirty="0"/>
              <a:t>阵，</a:t>
            </a:r>
            <a:r>
              <a:rPr lang="en-US" altLang="zh-CN" dirty="0"/>
              <a:t>D</a:t>
            </a:r>
            <a:r>
              <a:rPr lang="zh-CN" altLang="en-US" dirty="0"/>
              <a:t>是度矩阵，我觉得可以类比池化操作，</a:t>
            </a:r>
            <a:r>
              <a:rPr lang="en-US" altLang="zh-CN" dirty="0"/>
              <a:t>H</a:t>
            </a:r>
            <a:r>
              <a:rPr lang="zh-CN" altLang="en-US" dirty="0"/>
              <a:t>（</a:t>
            </a:r>
            <a:r>
              <a:rPr lang="en-US" altLang="zh-CN" dirty="0"/>
              <a:t>l</a:t>
            </a:r>
            <a:r>
              <a:rPr lang="zh-CN" altLang="en-US" dirty="0"/>
              <a:t>）是每一层的节点表示，是第</a:t>
            </a:r>
            <a:r>
              <a:rPr lang="en-US" altLang="zh-CN" dirty="0"/>
              <a:t>l</a:t>
            </a:r>
            <a:r>
              <a:rPr lang="zh-CN" altLang="en-US" dirty="0"/>
              <a:t>次邻居节点的有权重叠加</a:t>
            </a:r>
            <a:endParaRPr lang="en-US" altLang="zh-CN" dirty="0"/>
          </a:p>
          <a:p>
            <a:r>
              <a:rPr lang="zh-CN" altLang="en-US" dirty="0"/>
              <a:t>类似信息熵，认为度越小越重要</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90123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2021/2/20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3844"/>
          </a:xfrm>
        </p:spPr>
        <p:txBody>
          <a:bodyPr/>
          <a:lstStyle>
            <a:lvl1pPr>
              <a:defRPr/>
            </a:lvl1pPr>
          </a:lstStyle>
          <a:p>
            <a:fld id="{80F42DC0-2E3F-F440-A3AA-64F0AA1F84F2}" type="datetime1">
              <a:rPr lang="zh-CN" altLang="en-US"/>
              <a:t>2021/2/20</a:t>
            </a:fld>
            <a:endParaRPr lang="zh-CN" altLang="en-US" sz="1400">
              <a:solidFill>
                <a:schemeClr val="tx1"/>
              </a:solidFill>
            </a:endParaRPr>
          </a:p>
        </p:txBody>
      </p:sp>
      <p:sp>
        <p:nvSpPr>
          <p:cNvPr id="4" name="页脚占位符 3"/>
          <p:cNvSpPr>
            <a:spLocks noGrp="1"/>
          </p:cNvSpPr>
          <p:nvPr>
            <p:ph type="ftr" sz="quarter" idx="11"/>
          </p:nvPr>
        </p:nvSpPr>
        <p:spPr>
          <a:xfrm>
            <a:off x="3028950" y="4767263"/>
            <a:ext cx="3086100" cy="273844"/>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6457950" y="4767263"/>
            <a:ext cx="2057400" cy="273844"/>
          </a:xfrm>
        </p:spPr>
        <p:txBody>
          <a:bodyPr/>
          <a:lstStyle>
            <a:lvl1pPr>
              <a:defRPr/>
            </a:lvl1pPr>
          </a:lstStyle>
          <a:p>
            <a:fld id="{C5FC99A0-26D8-5E4B-82FB-70809BCEE9F6}" type="slidenum">
              <a:rPr lang="zh-CN" altLang="en-US"/>
              <a:t>‹#›</a:t>
            </a:fld>
            <a:endParaRPr lang="zh-CN" altLang="en-US" sz="14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884" indent="0" algn="ctr">
              <a:buNone/>
              <a:defRPr sz="1500"/>
            </a:lvl2pPr>
            <a:lvl3pPr marL="685766" indent="0" algn="ctr">
              <a:buNone/>
              <a:defRPr sz="1425"/>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pPr/>
              <a:t>2021/2/20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887931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2090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6"/>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9"/>
            <a:ext cx="7886700" cy="1125140"/>
          </a:xfrm>
        </p:spPr>
        <p:txBody>
          <a:bodyPr/>
          <a:lstStyle>
            <a:lvl1pPr marL="0" indent="0">
              <a:buNone/>
              <a:defRPr sz="1800">
                <a:solidFill>
                  <a:schemeClr val="tx1">
                    <a:tint val="75000"/>
                  </a:schemeClr>
                </a:solidFill>
              </a:defRPr>
            </a:lvl1pPr>
            <a:lvl2pPr marL="342884" indent="0">
              <a:buNone/>
              <a:defRPr sz="1500">
                <a:solidFill>
                  <a:schemeClr val="tx1">
                    <a:tint val="75000"/>
                  </a:schemeClr>
                </a:solidFill>
              </a:defRPr>
            </a:lvl2pPr>
            <a:lvl3pPr marL="685766" indent="0">
              <a:buNone/>
              <a:defRPr sz="1425">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pPr/>
              <a:t>2021/2/20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49978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pPr/>
              <a:t>2021/2/20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784580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2" y="1333829"/>
            <a:ext cx="3655181" cy="617934"/>
          </a:xfrm>
        </p:spPr>
        <p:txBody>
          <a:bodyPr anchor="ctr" anchorCtr="0"/>
          <a:lstStyle>
            <a:lvl1pPr marL="0" indent="0">
              <a:buNone/>
              <a:defRPr sz="2100"/>
            </a:lvl1pPr>
            <a:lvl2pPr marL="342884" indent="0">
              <a:buNone/>
              <a:defRPr sz="1800"/>
            </a:lvl2pPr>
            <a:lvl3pPr marL="685766" indent="0">
              <a:buNone/>
              <a:defRPr sz="1500"/>
            </a:lvl3pPr>
            <a:lvl4pPr marL="1028649" indent="0">
              <a:buNone/>
              <a:defRPr sz="1425"/>
            </a:lvl4pPr>
            <a:lvl5pPr marL="1371532" indent="0">
              <a:buNone/>
              <a:defRPr sz="1425"/>
            </a:lvl5pPr>
            <a:lvl6pPr marL="1714415" indent="0">
              <a:buNone/>
              <a:defRPr sz="1425"/>
            </a:lvl6pPr>
            <a:lvl7pPr marL="2057297" indent="0">
              <a:buNone/>
              <a:defRPr sz="1425"/>
            </a:lvl7pPr>
            <a:lvl8pPr marL="2400180" indent="0">
              <a:buNone/>
              <a:defRPr sz="1425"/>
            </a:lvl8pPr>
            <a:lvl9pPr marL="2743064" indent="0">
              <a:buNone/>
              <a:defRPr sz="1425"/>
            </a:lvl9pPr>
          </a:lstStyle>
          <a:p>
            <a:pPr lvl="0"/>
            <a:r>
              <a:rPr lang="zh-CN" altLang="en-US"/>
              <a:t>单击此处编辑母版文本样式</a:t>
            </a:r>
          </a:p>
        </p:txBody>
      </p:sp>
      <p:sp>
        <p:nvSpPr>
          <p:cNvPr id="4" name="内容占位符 3"/>
          <p:cNvSpPr>
            <a:spLocks noGrp="1"/>
          </p:cNvSpPr>
          <p:nvPr>
            <p:ph sz="half" idx="2"/>
          </p:nvPr>
        </p:nvSpPr>
        <p:spPr>
          <a:xfrm>
            <a:off x="890082"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884" indent="0">
              <a:buNone/>
              <a:defRPr sz="1800"/>
            </a:lvl2pPr>
            <a:lvl3pPr marL="685766" indent="0">
              <a:buNone/>
              <a:defRPr sz="1500"/>
            </a:lvl3pPr>
            <a:lvl4pPr marL="1028649" indent="0">
              <a:buNone/>
              <a:defRPr sz="1425"/>
            </a:lvl4pPr>
            <a:lvl5pPr marL="1371532" indent="0">
              <a:buNone/>
              <a:defRPr sz="1425"/>
            </a:lvl5pPr>
            <a:lvl6pPr marL="1714415" indent="0">
              <a:buNone/>
              <a:defRPr sz="1425"/>
            </a:lvl6pPr>
            <a:lvl7pPr marL="2057297" indent="0">
              <a:buNone/>
              <a:defRPr sz="1425"/>
            </a:lvl7pPr>
            <a:lvl8pPr marL="2400180" indent="0">
              <a:buNone/>
              <a:defRPr sz="1425"/>
            </a:lvl8pPr>
            <a:lvl9pPr marL="2743064" indent="0">
              <a:buNone/>
              <a:defRPr sz="1425"/>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pPr/>
              <a:t>2021/2/20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1229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pPr/>
              <a:t>2021/2/20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655950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pPr/>
              <a:t>2021/2/20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193048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endParaRPr lang="zh-CN" altLang="en-US"/>
          </a:p>
        </p:txBody>
      </p:sp>
      <p:sp>
        <p:nvSpPr>
          <p:cNvPr id="4" name="文本占位符 3"/>
          <p:cNvSpPr>
            <a:spLocks noGrp="1"/>
          </p:cNvSpPr>
          <p:nvPr>
            <p:ph type="body" sz="half" idx="2"/>
          </p:nvPr>
        </p:nvSpPr>
        <p:spPr>
          <a:xfrm>
            <a:off x="629841" y="1543052"/>
            <a:ext cx="3124012" cy="2858691"/>
          </a:xfrm>
        </p:spPr>
        <p:txBody>
          <a:bodyPr/>
          <a:lstStyle>
            <a:lvl1pPr marL="0" indent="0">
              <a:buNone/>
              <a:defRPr sz="1500"/>
            </a:lvl1pPr>
            <a:lvl2pPr marL="342884" indent="0">
              <a:buNone/>
              <a:defRPr sz="1425"/>
            </a:lvl2pPr>
            <a:lvl3pPr marL="685766" indent="0">
              <a:buNone/>
              <a:defRPr sz="1200"/>
            </a:lvl3pPr>
            <a:lvl4pPr marL="1028649" indent="0">
              <a:buNone/>
              <a:defRPr sz="1125"/>
            </a:lvl4pPr>
            <a:lvl5pPr marL="1371532" indent="0">
              <a:buNone/>
              <a:defRPr sz="1125"/>
            </a:lvl5pPr>
            <a:lvl6pPr marL="1714415" indent="0">
              <a:buNone/>
              <a:defRPr sz="1125"/>
            </a:lvl6pPr>
            <a:lvl7pPr marL="2057297" indent="0">
              <a:buNone/>
              <a:defRPr sz="1125"/>
            </a:lvl7pPr>
            <a:lvl8pPr marL="2400180" indent="0">
              <a:buNone/>
              <a:defRPr sz="1125"/>
            </a:lvl8pPr>
            <a:lvl9pPr marL="2743064" indent="0">
              <a:buNone/>
              <a:defRPr sz="112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pPr/>
              <a:t>2021/2/20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663214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5"/>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273845"/>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pPr/>
              <a:t>2021/2/20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439450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5"/>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pPr/>
              <a:t>2021/2/20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2331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4"/>
            <a:ext cx="2057400" cy="273844"/>
          </a:xfrm>
        </p:spPr>
        <p:txBody>
          <a:bodyPr/>
          <a:lstStyle>
            <a:lvl1pPr>
              <a:defRPr/>
            </a:lvl1pPr>
          </a:lstStyle>
          <a:p>
            <a:fld id="{80F42DC0-2E3F-F440-A3AA-64F0AA1F84F2}" type="datetime1">
              <a:rPr lang="zh-CN" altLang="en-US">
                <a:solidFill>
                  <a:prstClr val="black">
                    <a:tint val="75000"/>
                  </a:prstClr>
                </a:solidFill>
              </a:rPr>
              <a:pPr/>
              <a:t>2021/2/20</a:t>
            </a:fld>
            <a:endParaRPr lang="zh-CN" altLang="en-US" sz="1425">
              <a:solidFill>
                <a:prstClr val="black"/>
              </a:solidFill>
            </a:endParaRPr>
          </a:p>
        </p:txBody>
      </p:sp>
      <p:sp>
        <p:nvSpPr>
          <p:cNvPr id="4" name="页脚占位符 3"/>
          <p:cNvSpPr>
            <a:spLocks noGrp="1"/>
          </p:cNvSpPr>
          <p:nvPr>
            <p:ph type="ftr" sz="quarter" idx="11"/>
          </p:nvPr>
        </p:nvSpPr>
        <p:spPr>
          <a:xfrm>
            <a:off x="3028950" y="4767264"/>
            <a:ext cx="3086100" cy="273844"/>
          </a:xfrm>
        </p:spPr>
        <p:txBody>
          <a:bodyPr/>
          <a:lstStyle>
            <a:lvl1pPr>
              <a:defRPr/>
            </a:lvl1pPr>
          </a:lstStyle>
          <a:p>
            <a:endParaRPr lang="zh-CN" altLang="zh-CN">
              <a:solidFill>
                <a:prstClr val="black">
                  <a:tint val="75000"/>
                </a:prstClr>
              </a:solidFill>
            </a:endParaRPr>
          </a:p>
        </p:txBody>
      </p:sp>
      <p:sp>
        <p:nvSpPr>
          <p:cNvPr id="5" name="幻灯片编号占位符 4"/>
          <p:cNvSpPr>
            <a:spLocks noGrp="1"/>
          </p:cNvSpPr>
          <p:nvPr>
            <p:ph type="sldNum" sz="quarter" idx="12"/>
          </p:nvPr>
        </p:nvSpPr>
        <p:spPr>
          <a:xfrm>
            <a:off x="6457950" y="4767264"/>
            <a:ext cx="2057400" cy="273844"/>
          </a:xfrm>
        </p:spPr>
        <p:txBody>
          <a:bodyPr/>
          <a:lstStyle>
            <a:lvl1pPr>
              <a:defRPr/>
            </a:lvl1pPr>
          </a:lstStyle>
          <a:p>
            <a:fld id="{C5FC99A0-26D8-5E4B-82FB-70809BCEE9F6}" type="slidenum">
              <a:rPr lang="zh-CN" altLang="en-US">
                <a:solidFill>
                  <a:prstClr val="black">
                    <a:tint val="75000"/>
                  </a:prstClr>
                </a:solidFill>
              </a:rPr>
              <a:pPr/>
              <a:t>‹#›</a:t>
            </a:fld>
            <a:endParaRPr lang="zh-CN" altLang="en-US" sz="1425">
              <a:solidFill>
                <a:prstClr val="black"/>
              </a:solidFill>
            </a:endParaRPr>
          </a:p>
        </p:txBody>
      </p:sp>
    </p:spTree>
    <p:extLst>
      <p:ext uri="{BB962C8B-B14F-4D97-AF65-F5344CB8AC3E}">
        <p14:creationId xmlns:p14="http://schemas.microsoft.com/office/powerpoint/2010/main" val="429386554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2021/2/20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2021/2/20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2021/2/20</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36" tIns="45718" rIns="91436"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4"/>
            <a:ext cx="2057400" cy="273844"/>
          </a:xfrm>
          <a:prstGeom prst="rect">
            <a:avLst/>
          </a:prstGeom>
        </p:spPr>
        <p:txBody>
          <a:bodyPr vert="horz" lIns="91436" tIns="45718" rIns="91436" bIns="45718" rtlCol="0" anchor="ctr"/>
          <a:lstStyle>
            <a:lvl1pPr algn="l">
              <a:defRPr sz="900">
                <a:solidFill>
                  <a:schemeClr val="tx1">
                    <a:tint val="75000"/>
                  </a:schemeClr>
                </a:solidFill>
              </a:defRPr>
            </a:lvl1pPr>
          </a:lstStyle>
          <a:p>
            <a:pPr defTabSz="685766"/>
            <a:fld id="{82F288E0-7875-42C4-84C8-98DBBD3BF4D2}" type="datetimeFigureOut">
              <a:rPr lang="zh-CN" altLang="en-US" smtClean="0">
                <a:solidFill>
                  <a:prstClr val="black">
                    <a:tint val="75000"/>
                  </a:prstClr>
                </a:solidFill>
              </a:rPr>
              <a:pPr defTabSz="685766"/>
              <a:t>2021/2/20</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36" tIns="45718" rIns="91436" bIns="45718" rtlCol="0" anchor="ctr"/>
          <a:lstStyle>
            <a:lvl1pPr algn="ctr">
              <a:defRPr sz="900">
                <a:solidFill>
                  <a:schemeClr val="tx1">
                    <a:tint val="75000"/>
                  </a:schemeClr>
                </a:solidFill>
              </a:defRPr>
            </a:lvl1pPr>
          </a:lstStyle>
          <a:p>
            <a:pPr defTabSz="685766"/>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36" tIns="45718" rIns="91436" bIns="45718" rtlCol="0" anchor="ctr"/>
          <a:lstStyle>
            <a:lvl1pPr algn="r">
              <a:defRPr sz="900">
                <a:solidFill>
                  <a:schemeClr val="tx1">
                    <a:tint val="75000"/>
                  </a:schemeClr>
                </a:solidFill>
              </a:defRPr>
            </a:lvl1pPr>
          </a:lstStyle>
          <a:p>
            <a:pPr defTabSz="685766"/>
            <a:fld id="{7D9BB5D0-35E4-459D-AEF3-FE4D7C45CC19}" type="slidenum">
              <a:rPr lang="zh-CN" altLang="en-US" smtClean="0">
                <a:solidFill>
                  <a:prstClr val="black">
                    <a:tint val="75000"/>
                  </a:prstClr>
                </a:solidFill>
              </a:rPr>
              <a:pPr defTabSz="685766"/>
              <a:t>‹#›</a:t>
            </a:fld>
            <a:endParaRPr lang="zh-CN" altLang="en-US">
              <a:solidFill>
                <a:prstClr val="black">
                  <a:tint val="75000"/>
                </a:prstClr>
              </a:solidFill>
            </a:endParaRPr>
          </a:p>
        </p:txBody>
      </p:sp>
    </p:spTree>
    <p:extLst>
      <p:ext uri="{BB962C8B-B14F-4D97-AF65-F5344CB8AC3E}">
        <p14:creationId xmlns:p14="http://schemas.microsoft.com/office/powerpoint/2010/main" val="206790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zh-CN"/>
      </a:defPPr>
      <a:lvl1pPr marL="0" algn="l" defTabSz="685766" rtl="0" eaLnBrk="1" latinLnBrk="0" hangingPunct="1">
        <a:defRPr sz="1425" kern="1200">
          <a:solidFill>
            <a:schemeClr val="tx1"/>
          </a:solidFill>
          <a:latin typeface="+mn-lt"/>
          <a:ea typeface="+mn-ea"/>
          <a:cs typeface="+mn-cs"/>
        </a:defRPr>
      </a:lvl1pPr>
      <a:lvl2pPr marL="342884" algn="l" defTabSz="685766" rtl="0" eaLnBrk="1" latinLnBrk="0" hangingPunct="1">
        <a:defRPr sz="1425" kern="1200">
          <a:solidFill>
            <a:schemeClr val="tx1"/>
          </a:solidFill>
          <a:latin typeface="+mn-lt"/>
          <a:ea typeface="+mn-ea"/>
          <a:cs typeface="+mn-cs"/>
        </a:defRPr>
      </a:lvl2pPr>
      <a:lvl3pPr marL="685766" algn="l" defTabSz="685766" rtl="0" eaLnBrk="1" latinLnBrk="0" hangingPunct="1">
        <a:defRPr sz="1425" kern="1200">
          <a:solidFill>
            <a:schemeClr val="tx1"/>
          </a:solidFill>
          <a:latin typeface="+mn-lt"/>
          <a:ea typeface="+mn-ea"/>
          <a:cs typeface="+mn-cs"/>
        </a:defRPr>
      </a:lvl3pPr>
      <a:lvl4pPr marL="1028649" algn="l" defTabSz="685766" rtl="0" eaLnBrk="1" latinLnBrk="0" hangingPunct="1">
        <a:defRPr sz="1425" kern="1200">
          <a:solidFill>
            <a:schemeClr val="tx1"/>
          </a:solidFill>
          <a:latin typeface="+mn-lt"/>
          <a:ea typeface="+mn-ea"/>
          <a:cs typeface="+mn-cs"/>
        </a:defRPr>
      </a:lvl4pPr>
      <a:lvl5pPr marL="1371532" algn="l" defTabSz="685766" rtl="0" eaLnBrk="1" latinLnBrk="0" hangingPunct="1">
        <a:defRPr sz="1425" kern="1200">
          <a:solidFill>
            <a:schemeClr val="tx1"/>
          </a:solidFill>
          <a:latin typeface="+mn-lt"/>
          <a:ea typeface="+mn-ea"/>
          <a:cs typeface="+mn-cs"/>
        </a:defRPr>
      </a:lvl5pPr>
      <a:lvl6pPr marL="1714415" algn="l" defTabSz="685766" rtl="0" eaLnBrk="1" latinLnBrk="0" hangingPunct="1">
        <a:defRPr sz="1425" kern="1200">
          <a:solidFill>
            <a:schemeClr val="tx1"/>
          </a:solidFill>
          <a:latin typeface="+mn-lt"/>
          <a:ea typeface="+mn-ea"/>
          <a:cs typeface="+mn-cs"/>
        </a:defRPr>
      </a:lvl6pPr>
      <a:lvl7pPr marL="2057297" algn="l" defTabSz="685766" rtl="0" eaLnBrk="1" latinLnBrk="0" hangingPunct="1">
        <a:defRPr sz="1425" kern="1200">
          <a:solidFill>
            <a:schemeClr val="tx1"/>
          </a:solidFill>
          <a:latin typeface="+mn-lt"/>
          <a:ea typeface="+mn-ea"/>
          <a:cs typeface="+mn-cs"/>
        </a:defRPr>
      </a:lvl7pPr>
      <a:lvl8pPr marL="2400180" algn="l" defTabSz="685766" rtl="0" eaLnBrk="1" latinLnBrk="0" hangingPunct="1">
        <a:defRPr sz="1425" kern="1200">
          <a:solidFill>
            <a:schemeClr val="tx1"/>
          </a:solidFill>
          <a:latin typeface="+mn-lt"/>
          <a:ea typeface="+mn-ea"/>
          <a:cs typeface="+mn-cs"/>
        </a:defRPr>
      </a:lvl8pPr>
      <a:lvl9pPr marL="2743064" algn="l" defTabSz="685766" rtl="0" eaLnBrk="1" latinLnBrk="0" hangingPunct="1">
        <a:defRPr sz="14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tm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tmp"/><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5.tm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16.png"/><Relationship Id="rId7" Type="http://schemas.openxmlformats.org/officeDocument/2006/relationships/image" Target="../media/image22.tmp"/><Relationship Id="rId12"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diagramColors" Target="../diagrams/colors3.xml"/><Relationship Id="rId5" Type="http://schemas.openxmlformats.org/officeDocument/2006/relationships/image" Target="../media/image17.png"/><Relationship Id="rId10" Type="http://schemas.openxmlformats.org/officeDocument/2006/relationships/diagramQuickStyle" Target="../diagrams/quickStyle3.xml"/><Relationship Id="rId4" Type="http://schemas.openxmlformats.org/officeDocument/2006/relationships/image" Target="../media/image20.png"/><Relationship Id="rId9"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tmp"/></Relationships>
</file>

<file path=ppt/slides/_rels/slide1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7.tmp"/></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tmp"/><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002401" y="1021155"/>
            <a:ext cx="5564002" cy="715581"/>
          </a:xfrm>
          <a:prstGeom prst="rect">
            <a:avLst/>
          </a:prstGeom>
          <a:noFill/>
        </p:spPr>
        <p:txBody>
          <a:bodyPr wrap="square" lIns="68580" tIns="34290" rIns="68580" bIns="34290" rtlCol="0">
            <a:spAutoFit/>
          </a:bodyPr>
          <a:lstStyle/>
          <a:p>
            <a:r>
              <a:rPr lang="zh-CN" altLang="en-US" sz="4200" b="1" dirty="0" smtClean="0">
                <a:solidFill>
                  <a:srgbClr val="1B4367"/>
                </a:solidFill>
                <a:cs typeface="+mn-ea"/>
                <a:sym typeface="+mn-lt"/>
              </a:rPr>
              <a:t>论文引用网络节点分类</a:t>
            </a:r>
            <a:endParaRPr lang="zh-CN" altLang="en-US" sz="4200" b="1" dirty="0">
              <a:solidFill>
                <a:srgbClr val="1B4367"/>
              </a:solidFill>
              <a:cs typeface="+mn-ea"/>
              <a:sym typeface="+mn-lt"/>
            </a:endParaRPr>
          </a:p>
        </p:txBody>
      </p:sp>
      <p:pic>
        <p:nvPicPr>
          <p:cNvPr id="125" name="M01-06-00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7307" y="-758263"/>
            <a:ext cx="609600" cy="609600"/>
          </a:xfrm>
          <a:prstGeom prst="rect">
            <a:avLst/>
          </a:prstGeom>
        </p:spPr>
      </p:pic>
      <p:sp>
        <p:nvSpPr>
          <p:cNvPr id="10" name="TextBox 120">
            <a:extLst>
              <a:ext uri="{FF2B5EF4-FFF2-40B4-BE49-F238E27FC236}">
                <a16:creationId xmlns:a16="http://schemas.microsoft.com/office/drawing/2014/main" xmlns="" id="{C7909529-321D-461A-BCD3-4B97811C82E5}"/>
              </a:ext>
            </a:extLst>
          </p:cNvPr>
          <p:cNvSpPr txBox="1"/>
          <p:nvPr/>
        </p:nvSpPr>
        <p:spPr>
          <a:xfrm>
            <a:off x="5344469" y="2947566"/>
            <a:ext cx="2180555" cy="374571"/>
          </a:xfrm>
          <a:prstGeom prst="roundRect">
            <a:avLst/>
          </a:prstGeom>
          <a:solidFill>
            <a:srgbClr val="1B4367"/>
          </a:solidFill>
        </p:spPr>
        <p:txBody>
          <a:bodyPr wrap="square" rtlCol="0">
            <a:spAutoFit/>
          </a:bodyPr>
          <a:lstStyle/>
          <a:p>
            <a:pPr algn="ctr"/>
            <a:r>
              <a:rPr lang="zh-CN" altLang="en-US" sz="1600" dirty="0">
                <a:solidFill>
                  <a:schemeClr val="bg1"/>
                </a:solidFill>
                <a:cs typeface="+mn-ea"/>
                <a:sym typeface="+mn-lt"/>
              </a:rPr>
              <a:t>汇报人：徐浩添</a:t>
            </a:r>
            <a:endParaRPr lang="en-US" altLang="zh-CN" sz="1600" dirty="0">
              <a:solidFill>
                <a:schemeClr val="bg1"/>
              </a:solidFill>
              <a:cs typeface="+mn-ea"/>
              <a:sym typeface="+mn-lt"/>
            </a:endParaRPr>
          </a:p>
        </p:txBody>
      </p:sp>
      <p:sp>
        <p:nvSpPr>
          <p:cNvPr id="5" name="TextBox 120">
            <a:extLst>
              <a:ext uri="{FF2B5EF4-FFF2-40B4-BE49-F238E27FC236}">
                <a16:creationId xmlns:a16="http://schemas.microsoft.com/office/drawing/2014/main" xmlns="" id="{C83F89FE-853C-4426-834C-66DB2118EA91}"/>
              </a:ext>
            </a:extLst>
          </p:cNvPr>
          <p:cNvSpPr txBox="1"/>
          <p:nvPr/>
        </p:nvSpPr>
        <p:spPr>
          <a:xfrm>
            <a:off x="5344466" y="4174252"/>
            <a:ext cx="2180555" cy="374571"/>
          </a:xfrm>
          <a:prstGeom prst="roundRect">
            <a:avLst/>
          </a:prstGeom>
          <a:solidFill>
            <a:srgbClr val="1B4367"/>
          </a:solidFill>
        </p:spPr>
        <p:txBody>
          <a:bodyPr wrap="square" rtlCol="0">
            <a:spAutoFit/>
          </a:bodyPr>
          <a:lstStyle/>
          <a:p>
            <a:pPr algn="ctr"/>
            <a:r>
              <a:rPr lang="zh-CN" altLang="en-US" sz="1600" dirty="0">
                <a:solidFill>
                  <a:schemeClr val="bg1"/>
                </a:solidFill>
                <a:cs typeface="+mn-ea"/>
                <a:sym typeface="+mn-lt"/>
              </a:rPr>
              <a:t>管理科学与工程</a:t>
            </a:r>
            <a:endParaRPr lang="en-US" altLang="zh-CN" sz="1600" dirty="0">
              <a:solidFill>
                <a:schemeClr val="bg1"/>
              </a:solidFill>
              <a:cs typeface="+mn-ea"/>
              <a:sym typeface="+mn-lt"/>
            </a:endParaRPr>
          </a:p>
        </p:txBody>
      </p:sp>
      <p:sp>
        <p:nvSpPr>
          <p:cNvPr id="6" name="TextBox 120">
            <a:extLst>
              <a:ext uri="{FF2B5EF4-FFF2-40B4-BE49-F238E27FC236}">
                <a16:creationId xmlns:a16="http://schemas.microsoft.com/office/drawing/2014/main" xmlns="" id="{48839EA4-C5C8-4A14-932D-0FEE59370E93}"/>
              </a:ext>
            </a:extLst>
          </p:cNvPr>
          <p:cNvSpPr txBox="1"/>
          <p:nvPr/>
        </p:nvSpPr>
        <p:spPr>
          <a:xfrm>
            <a:off x="5344465" y="3560909"/>
            <a:ext cx="2180555" cy="374571"/>
          </a:xfrm>
          <a:prstGeom prst="roundRect">
            <a:avLst/>
          </a:prstGeom>
          <a:solidFill>
            <a:srgbClr val="1B4367"/>
          </a:solidFill>
        </p:spPr>
        <p:txBody>
          <a:bodyPr wrap="square" rtlCol="0">
            <a:spAutoFit/>
          </a:bodyPr>
          <a:lstStyle/>
          <a:p>
            <a:pPr algn="ctr"/>
            <a:r>
              <a:rPr lang="en-US" altLang="zh-CN" sz="1600" dirty="0">
                <a:solidFill>
                  <a:schemeClr val="bg1"/>
                </a:solidFill>
                <a:cs typeface="+mn-ea"/>
                <a:sym typeface="+mn-lt"/>
              </a:rPr>
              <a:t>20060063</a:t>
            </a:r>
          </a:p>
        </p:txBody>
      </p:sp>
    </p:spTree>
  </p:cSld>
  <p:clrMapOvr>
    <a:masterClrMapping/>
  </p:clrMapOvr>
  <mc:AlternateContent xmlns:mc="http://schemas.openxmlformats.org/markup-compatibility/2006" xmlns:p14="http://schemas.microsoft.com/office/powerpoint/2010/main">
    <mc:Choice Requires="p14">
      <p:transition spd="slow" p14:dur="1200" advClick="0" advTm="2512">
        <p14:prism/>
      </p:transition>
    </mc:Choice>
    <mc:Fallback xmlns="">
      <p:transition spd="slow" advClick="0" advTm="25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p:stCondLst>
                              <p:cond delay="950"/>
                            </p:stCondLst>
                            <p:childTnLst>
                              <p:par>
                                <p:cTn id="13" presetID="14" presetClass="entr" presetSubtype="1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par>
                          <p:cTn id="16" fill="hold">
                            <p:stCondLst>
                              <p:cond delay="145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950"/>
                            </p:stCondLst>
                            <p:childTnLst>
                              <p:par>
                                <p:cTn id="21" presetID="14"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fill="hold" display="0">
                  <p:stCondLst>
                    <p:cond delay="indefinite"/>
                  </p:stCondLst>
                  <p:endCondLst>
                    <p:cond evt="onStopAudio" delay="0">
                      <p:tgtEl>
                        <p:sldTgt/>
                      </p:tgtEl>
                    </p:cond>
                  </p:endCondLst>
                </p:cTn>
                <p:tgtEl>
                  <p:spTgt spid="125"/>
                </p:tgtEl>
              </p:cMediaNode>
            </p:audio>
          </p:childTnLst>
        </p:cTn>
      </p:par>
    </p:tnLst>
    <p:bldLst>
      <p:bldP spid="7" grpId="0"/>
      <p:bldP spid="10" grpId="0" animBg="1"/>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64568" y="583093"/>
            <a:ext cx="3137398" cy="746358"/>
          </a:xfrm>
          <a:prstGeom prst="rect">
            <a:avLst/>
          </a:prstGeom>
          <a:noFill/>
        </p:spPr>
        <p:txBody>
          <a:bodyPr wrap="square" lIns="68580" tIns="34290" rIns="68580" bIns="34290" rtlCol="0">
            <a:spAutoFit/>
          </a:bodyPr>
          <a:lstStyle/>
          <a:p>
            <a:r>
              <a:rPr lang="zh-CN" altLang="en-US" sz="2800" b="1" dirty="0">
                <a:solidFill>
                  <a:srgbClr val="1B4367"/>
                </a:solidFill>
                <a:cs typeface="+mn-ea"/>
                <a:sym typeface="+mn-lt"/>
              </a:rPr>
              <a:t>   图卷积网络</a:t>
            </a:r>
            <a:endParaRPr lang="en-US" altLang="zh-CN" sz="2800" b="1" dirty="0">
              <a:solidFill>
                <a:srgbClr val="1B4367"/>
              </a:solidFill>
              <a:cs typeface="+mn-ea"/>
              <a:sym typeface="+mn-lt"/>
            </a:endParaRPr>
          </a:p>
          <a:p>
            <a:r>
              <a:rPr lang="en-US" altLang="zh-CN" sz="1600" b="1" dirty="0">
                <a:solidFill>
                  <a:schemeClr val="bg1">
                    <a:lumMod val="65000"/>
                  </a:schemeClr>
                </a:solidFill>
                <a:cs typeface="+mn-ea"/>
                <a:sym typeface="+mn-lt"/>
              </a:rPr>
              <a:t>Graph Convolution Network</a:t>
            </a:r>
            <a:endParaRPr lang="zh-CN" altLang="en-US" sz="1600" b="1" dirty="0">
              <a:solidFill>
                <a:schemeClr val="bg1">
                  <a:lumMod val="65000"/>
                </a:schemeClr>
              </a:solidFill>
              <a:cs typeface="+mn-ea"/>
              <a:sym typeface="+mn-lt"/>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4C440A16-550F-4A5D-9B3A-70A77BFF2C10}"/>
                  </a:ext>
                </a:extLst>
              </p:cNvPr>
              <p:cNvSpPr txBox="1"/>
              <p:nvPr/>
            </p:nvSpPr>
            <p:spPr>
              <a:xfrm>
                <a:off x="4469524" y="1601524"/>
                <a:ext cx="4572000" cy="33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𝐻</m:t>
                              </m:r>
                            </m:e>
                            <m:sup>
                              <m:d>
                                <m:dPr>
                                  <m:ctrlPr>
                                    <a:rPr lang="zh-CN" altLang="en-US" i="1">
                                      <a:latin typeface="Cambria Math" panose="02040503050406030204" pitchFamily="18" charset="0"/>
                                    </a:rPr>
                                  </m:ctrlPr>
                                </m:dPr>
                                <m:e>
                                  <m:r>
                                    <a:rPr lang="zh-CN" altLang="en-US" i="1">
                                      <a:latin typeface="Cambria Math" panose="02040503050406030204" pitchFamily="18" charset="0"/>
                                    </a:rPr>
                                    <m:t>𝑙</m:t>
                                  </m:r>
                                  <m:r>
                                    <a:rPr lang="zh-CN" altLang="en-US" i="0">
                                      <a:latin typeface="Cambria Math" panose="02040503050406030204" pitchFamily="18" charset="0"/>
                                    </a:rPr>
                                    <m:t>+1</m:t>
                                  </m:r>
                                </m:e>
                              </m:d>
                            </m:sup>
                          </m:sSup>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𝐷</m:t>
                                  </m:r>
                                </m:e>
                              </m:acc>
                            </m:e>
                            <m:sup>
                              <m:r>
                                <a:rPr lang="zh-CN" altLang="en-US" i="0">
                                  <a:latin typeface="Cambria Math" panose="02040503050406030204" pitchFamily="18" charset="0"/>
                                </a:rPr>
                                <m:t>−0.5</m:t>
                              </m:r>
                            </m:sup>
                          </m:sSup>
                          <m:acc>
                            <m:accPr>
                              <m:chr m:val="̂"/>
                              <m:ctrlPr>
                                <a:rPr lang="zh-CN" altLang="en-US" i="1">
                                  <a:solidFill>
                                    <a:srgbClr val="836967"/>
                                  </a:solidFill>
                                  <a:latin typeface="Cambria Math" panose="02040503050406030204" pitchFamily="18" charset="0"/>
                                </a:rPr>
                              </m:ctrlPr>
                            </m:accPr>
                            <m:e>
                              <m:r>
                                <m:rPr>
                                  <m:sty m:val="p"/>
                                </m:rPr>
                                <a:rPr lang="zh-CN" altLang="en-US" i="0">
                                  <a:latin typeface="Cambria Math" panose="02040503050406030204" pitchFamily="18" charset="0"/>
                                </a:rPr>
                                <m:t>A</m:t>
                              </m:r>
                            </m:e>
                          </m:acc>
                          <m:sSup>
                            <m:sSupPr>
                              <m:ctrlPr>
                                <a:rPr lang="zh-CN" altLang="en-US" i="1">
                                  <a:solidFill>
                                    <a:srgbClr val="836967"/>
                                  </a:solidFill>
                                  <a:latin typeface="Cambria Math" panose="02040503050406030204" pitchFamily="18" charset="0"/>
                                </a:rPr>
                              </m:ctrlPr>
                            </m:sSup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𝐷</m:t>
                                  </m:r>
                                </m:e>
                              </m:acc>
                            </m:e>
                            <m:sup>
                              <m:r>
                                <a:rPr lang="zh-CN" altLang="en-US" i="0">
                                  <a:latin typeface="Cambria Math" panose="02040503050406030204" pitchFamily="18" charset="0"/>
                                </a:rPr>
                                <m:t>−0.5</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𝐻</m:t>
                              </m:r>
                            </m:e>
                            <m:sup>
                              <m:d>
                                <m:dPr>
                                  <m:ctrlPr>
                                    <a:rPr lang="zh-CN" altLang="en-US" i="1">
                                      <a:latin typeface="Cambria Math" panose="02040503050406030204" pitchFamily="18" charset="0"/>
                                    </a:rPr>
                                  </m:ctrlPr>
                                </m:dPr>
                                <m:e>
                                  <m:r>
                                    <a:rPr lang="zh-CN" altLang="en-US" i="1">
                                      <a:latin typeface="Cambria Math" panose="02040503050406030204" pitchFamily="18" charset="0"/>
                                    </a:rPr>
                                    <m:t>𝑙</m:t>
                                  </m:r>
                                </m:e>
                              </m:d>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𝑊</m:t>
                              </m:r>
                            </m:e>
                            <m:sup>
                              <m:d>
                                <m:dPr>
                                  <m:ctrlPr>
                                    <a:rPr lang="zh-CN" altLang="en-US" i="1">
                                      <a:latin typeface="Cambria Math" panose="02040503050406030204" pitchFamily="18" charset="0"/>
                                    </a:rPr>
                                  </m:ctrlPr>
                                </m:dPr>
                                <m:e>
                                  <m:r>
                                    <a:rPr lang="zh-CN" altLang="en-US" i="1">
                                      <a:latin typeface="Cambria Math" panose="02040503050406030204" pitchFamily="18" charset="0"/>
                                    </a:rPr>
                                    <m:t>𝑙</m:t>
                                  </m:r>
                                </m:e>
                              </m:d>
                            </m:sup>
                          </m:sSup>
                        </m:e>
                      </m:d>
                    </m:oMath>
                  </m:oMathPara>
                </a14:m>
                <a:endParaRPr lang="zh-CN" altLang="en-US" dirty="0"/>
              </a:p>
            </p:txBody>
          </p:sp>
        </mc:Choice>
        <mc:Fallback xmlns="">
          <p:sp>
            <p:nvSpPr>
              <p:cNvPr id="9" name="文本框 8">
                <a:extLst>
                  <a:ext uri="{FF2B5EF4-FFF2-40B4-BE49-F238E27FC236}">
                    <a16:creationId xmlns:a16="http://schemas.microsoft.com/office/drawing/2014/main" id="{4C440A16-550F-4A5D-9B3A-70A77BFF2C10}"/>
                  </a:ext>
                </a:extLst>
              </p:cNvPr>
              <p:cNvSpPr txBox="1">
                <a:spLocks noRot="1" noChangeAspect="1" noMove="1" noResize="1" noEditPoints="1" noAdjustHandles="1" noChangeArrowheads="1" noChangeShapeType="1" noTextEdit="1"/>
              </p:cNvSpPr>
              <p:nvPr/>
            </p:nvSpPr>
            <p:spPr>
              <a:xfrm>
                <a:off x="4469524" y="1601524"/>
                <a:ext cx="4572000" cy="339517"/>
              </a:xfrm>
              <a:prstGeom prst="rect">
                <a:avLst/>
              </a:prstGeom>
              <a:blipFill>
                <a:blip r:embed="rId3"/>
                <a:stretch>
                  <a:fillRect t="-134545" b="-21272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xmlns="" id="{FABCB865-18AF-48A1-81DA-14E6E3F400F0}"/>
              </a:ext>
            </a:extLst>
          </p:cNvPr>
          <p:cNvPicPr/>
          <p:nvPr/>
        </p:nvPicPr>
        <p:blipFill rotWithShape="1">
          <a:blip r:embed="rId4"/>
          <a:srcRect r="1864" b="3402"/>
          <a:stretch/>
        </p:blipFill>
        <p:spPr bwMode="auto">
          <a:xfrm>
            <a:off x="536016" y="2178522"/>
            <a:ext cx="4666615" cy="2381885"/>
          </a:xfrm>
          <a:prstGeom prst="rect">
            <a:avLst/>
          </a:prstGeom>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xmlns="" id="{3E679CBB-DC76-4BA7-911C-71FDF8A5F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6451" y="2337976"/>
            <a:ext cx="2889871" cy="2062976"/>
          </a:xfrm>
          <a:prstGeom prst="rect">
            <a:avLst/>
          </a:prstGeom>
        </p:spPr>
      </p:pic>
      <p:sp>
        <p:nvSpPr>
          <p:cNvPr id="11" name="文本框 10">
            <a:extLst>
              <a:ext uri="{FF2B5EF4-FFF2-40B4-BE49-F238E27FC236}">
                <a16:creationId xmlns:a16="http://schemas.microsoft.com/office/drawing/2014/main" xmlns="" id="{EFF20CAF-2948-45EC-B969-619103D609DB}"/>
              </a:ext>
            </a:extLst>
          </p:cNvPr>
          <p:cNvSpPr txBox="1"/>
          <p:nvPr/>
        </p:nvSpPr>
        <p:spPr>
          <a:xfrm>
            <a:off x="885135" y="1787267"/>
            <a:ext cx="1773680" cy="307777"/>
          </a:xfrm>
          <a:prstGeom prst="rect">
            <a:avLst/>
          </a:prstGeom>
          <a:noFill/>
        </p:spPr>
        <p:txBody>
          <a:bodyPr wrap="square">
            <a:spAutoFit/>
          </a:bodyPr>
          <a:lstStyle/>
          <a:p>
            <a:r>
              <a:rPr lang="en-US" altLang="zh-CN" b="1" dirty="0">
                <a:solidFill>
                  <a:srgbClr val="1B4367"/>
                </a:solidFill>
                <a:cs typeface="+mn-ea"/>
                <a:sym typeface="+mn-lt"/>
              </a:rPr>
              <a:t>2</a:t>
            </a:r>
            <a:r>
              <a:rPr lang="en-US" altLang="zh-CN" sz="1400" b="1" dirty="0">
                <a:solidFill>
                  <a:srgbClr val="1B4367"/>
                </a:solidFill>
                <a:cs typeface="+mn-ea"/>
                <a:sym typeface="+mn-lt"/>
              </a:rPr>
              <a:t>.</a:t>
            </a:r>
            <a:r>
              <a:rPr lang="zh-CN" altLang="en-US" sz="1400" b="1" dirty="0">
                <a:solidFill>
                  <a:srgbClr val="1B4367"/>
                </a:solidFill>
                <a:cs typeface="+mn-ea"/>
                <a:sym typeface="+mn-lt"/>
              </a:rPr>
              <a:t>消息传递实现卷积</a:t>
            </a:r>
          </a:p>
        </p:txBody>
      </p:sp>
    </p:spTree>
    <p:extLst>
      <p:ext uri="{BB962C8B-B14F-4D97-AF65-F5344CB8AC3E}">
        <p14:creationId xmlns:p14="http://schemas.microsoft.com/office/powerpoint/2010/main" val="284946748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64568" y="583093"/>
            <a:ext cx="3137398" cy="746358"/>
          </a:xfrm>
          <a:prstGeom prst="rect">
            <a:avLst/>
          </a:prstGeom>
          <a:noFill/>
        </p:spPr>
        <p:txBody>
          <a:bodyPr wrap="square" lIns="68580" tIns="34290" rIns="68580" bIns="34290" rtlCol="0">
            <a:spAutoFit/>
          </a:bodyPr>
          <a:lstStyle/>
          <a:p>
            <a:r>
              <a:rPr lang="zh-CN" altLang="en-US" sz="2800" b="1" dirty="0">
                <a:solidFill>
                  <a:srgbClr val="1B4367"/>
                </a:solidFill>
                <a:cs typeface="+mn-ea"/>
                <a:sym typeface="+mn-lt"/>
              </a:rPr>
              <a:t>   图卷积网络</a:t>
            </a:r>
            <a:endParaRPr lang="en-US" altLang="zh-CN" sz="2800" b="1" dirty="0">
              <a:solidFill>
                <a:srgbClr val="1B4367"/>
              </a:solidFill>
              <a:cs typeface="+mn-ea"/>
              <a:sym typeface="+mn-lt"/>
            </a:endParaRPr>
          </a:p>
          <a:p>
            <a:r>
              <a:rPr lang="en-US" altLang="zh-CN" sz="1600" b="1" dirty="0">
                <a:solidFill>
                  <a:schemeClr val="bg1">
                    <a:lumMod val="65000"/>
                  </a:schemeClr>
                </a:solidFill>
                <a:cs typeface="+mn-ea"/>
                <a:sym typeface="+mn-lt"/>
              </a:rPr>
              <a:t>Graph Convolution Network</a:t>
            </a:r>
            <a:endParaRPr lang="zh-CN" altLang="en-US" sz="1600" b="1" dirty="0">
              <a:solidFill>
                <a:schemeClr val="bg1">
                  <a:lumMod val="65000"/>
                </a:schemeClr>
              </a:solidFill>
              <a:cs typeface="+mn-ea"/>
              <a:sym typeface="+mn-lt"/>
            </a:endParaRPr>
          </a:p>
        </p:txBody>
      </p:sp>
      <p:pic>
        <p:nvPicPr>
          <p:cNvPr id="7" name="图片 6">
            <a:extLst>
              <a:ext uri="{FF2B5EF4-FFF2-40B4-BE49-F238E27FC236}">
                <a16:creationId xmlns:a16="http://schemas.microsoft.com/office/drawing/2014/main" xmlns="" id="{261D71C8-1072-43EC-921F-B703CB144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68" y="2411244"/>
            <a:ext cx="3016831" cy="1613783"/>
          </a:xfrm>
          <a:prstGeom prst="rect">
            <a:avLst/>
          </a:prstGeom>
        </p:spPr>
      </p:pic>
      <p:graphicFrame>
        <p:nvGraphicFramePr>
          <p:cNvPr id="2" name="图示 1">
            <a:extLst>
              <a:ext uri="{FF2B5EF4-FFF2-40B4-BE49-F238E27FC236}">
                <a16:creationId xmlns:a16="http://schemas.microsoft.com/office/drawing/2014/main" xmlns="" id="{8F9EF1A6-EB2D-40B1-9D6E-9705E40C8A9F}"/>
              </a:ext>
            </a:extLst>
          </p:cNvPr>
          <p:cNvGraphicFramePr/>
          <p:nvPr>
            <p:extLst>
              <p:ext uri="{D42A27DB-BD31-4B8C-83A1-F6EECF244321}">
                <p14:modId xmlns:p14="http://schemas.microsoft.com/office/powerpoint/2010/main" val="2575099057"/>
              </p:ext>
            </p:extLst>
          </p:nvPr>
        </p:nvGraphicFramePr>
        <p:xfrm>
          <a:off x="4383176" y="167397"/>
          <a:ext cx="3875690" cy="31217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文本框 9">
            <a:extLst>
              <a:ext uri="{FF2B5EF4-FFF2-40B4-BE49-F238E27FC236}">
                <a16:creationId xmlns:a16="http://schemas.microsoft.com/office/drawing/2014/main" xmlns="" id="{B8D1FAE5-B5CD-4065-8787-800387017CAF}"/>
              </a:ext>
            </a:extLst>
          </p:cNvPr>
          <p:cNvSpPr txBox="1"/>
          <p:nvPr/>
        </p:nvSpPr>
        <p:spPr>
          <a:xfrm>
            <a:off x="885134" y="1787267"/>
            <a:ext cx="2299499" cy="307777"/>
          </a:xfrm>
          <a:prstGeom prst="rect">
            <a:avLst/>
          </a:prstGeom>
          <a:noFill/>
        </p:spPr>
        <p:txBody>
          <a:bodyPr wrap="square">
            <a:spAutoFit/>
          </a:bodyPr>
          <a:lstStyle/>
          <a:p>
            <a:r>
              <a:rPr lang="en-US" altLang="zh-CN" b="1" dirty="0">
                <a:solidFill>
                  <a:srgbClr val="1B4367"/>
                </a:solidFill>
                <a:cs typeface="+mn-ea"/>
                <a:sym typeface="+mn-lt"/>
              </a:rPr>
              <a:t>3.</a:t>
            </a:r>
            <a:r>
              <a:rPr lang="zh-CN" altLang="en-US" b="1" dirty="0">
                <a:solidFill>
                  <a:srgbClr val="1B4367"/>
                </a:solidFill>
                <a:cs typeface="+mn-ea"/>
                <a:sym typeface="+mn-lt"/>
              </a:rPr>
              <a:t>多层图完成节点分类任务</a:t>
            </a:r>
            <a:endParaRPr lang="zh-CN" altLang="en-US" sz="1400" b="1" dirty="0">
              <a:solidFill>
                <a:srgbClr val="1B4367"/>
              </a:solidFill>
              <a:cs typeface="+mn-ea"/>
              <a:sym typeface="+mn-lt"/>
            </a:endParaRPr>
          </a:p>
        </p:txBody>
      </p:sp>
      <p:pic>
        <p:nvPicPr>
          <p:cNvPr id="6" name="图片 5">
            <a:extLst>
              <a:ext uri="{FF2B5EF4-FFF2-40B4-BE49-F238E27FC236}">
                <a16:creationId xmlns:a16="http://schemas.microsoft.com/office/drawing/2014/main" xmlns="" id="{317F7D00-1E85-45CD-A46F-BE7CAFE16C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79942" y="2269354"/>
            <a:ext cx="3333611" cy="2452418"/>
          </a:xfrm>
          <a:prstGeom prst="rect">
            <a:avLst/>
          </a:prstGeom>
        </p:spPr>
      </p:pic>
    </p:spTree>
    <p:extLst>
      <p:ext uri="{BB962C8B-B14F-4D97-AF65-F5344CB8AC3E}">
        <p14:creationId xmlns:p14="http://schemas.microsoft.com/office/powerpoint/2010/main" val="105627762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xmlns="" id="{8FEB6DBE-B737-4EEE-A6F2-FA1535ABFB7D}"/>
              </a:ext>
            </a:extLst>
          </p:cNvPr>
          <p:cNvSpPr txBox="1"/>
          <p:nvPr/>
        </p:nvSpPr>
        <p:spPr>
          <a:xfrm>
            <a:off x="315249" y="511460"/>
            <a:ext cx="3618249" cy="746358"/>
          </a:xfrm>
          <a:prstGeom prst="rect">
            <a:avLst/>
          </a:prstGeom>
          <a:noFill/>
        </p:spPr>
        <p:txBody>
          <a:bodyPr wrap="square" lIns="68580" tIns="34290" rIns="68580" bIns="34290" rtlCol="0">
            <a:spAutoFit/>
          </a:bodyPr>
          <a:lstStyle/>
          <a:p>
            <a:pPr algn="ctr"/>
            <a:r>
              <a:rPr lang="zh-CN" altLang="en-US" sz="2800" b="1" dirty="0">
                <a:solidFill>
                  <a:srgbClr val="1B4367"/>
                </a:solidFill>
                <a:cs typeface="+mn-ea"/>
                <a:sym typeface="+mn-lt"/>
              </a:rPr>
              <a:t> 图注意力网络</a:t>
            </a:r>
            <a:endParaRPr lang="en-US" altLang="zh-CN" sz="2800" b="1" dirty="0">
              <a:solidFill>
                <a:srgbClr val="1B4367"/>
              </a:solidFill>
              <a:cs typeface="+mn-ea"/>
              <a:sym typeface="+mn-lt"/>
            </a:endParaRPr>
          </a:p>
          <a:p>
            <a:pPr algn="ctr"/>
            <a:r>
              <a:rPr lang="en-US" altLang="zh-CN" sz="1600" b="1" dirty="0">
                <a:solidFill>
                  <a:schemeClr val="bg1">
                    <a:lumMod val="65000"/>
                  </a:schemeClr>
                </a:solidFill>
                <a:cs typeface="+mn-ea"/>
                <a:sym typeface="+mn-lt"/>
              </a:rPr>
              <a:t>Graph Attention Network</a:t>
            </a:r>
            <a:endParaRPr lang="zh-CN" altLang="en-US" sz="2800" b="1" dirty="0">
              <a:solidFill>
                <a:schemeClr val="bg1">
                  <a:lumMod val="65000"/>
                </a:schemeClr>
              </a:solidFill>
              <a:cs typeface="+mn-ea"/>
              <a:sym typeface="+mn-lt"/>
            </a:endParaRPr>
          </a:p>
        </p:txBody>
      </p:sp>
      <p:pic>
        <p:nvPicPr>
          <p:cNvPr id="9" name="图片 8">
            <a:extLst>
              <a:ext uri="{FF2B5EF4-FFF2-40B4-BE49-F238E27FC236}">
                <a16:creationId xmlns:a16="http://schemas.microsoft.com/office/drawing/2014/main" xmlns="" id="{2BC31CBB-ECC8-421D-B53E-1EE2E504523F}"/>
              </a:ext>
            </a:extLst>
          </p:cNvPr>
          <p:cNvPicPr>
            <a:picLocks noChangeAspect="1"/>
          </p:cNvPicPr>
          <p:nvPr/>
        </p:nvPicPr>
        <p:blipFill>
          <a:blip r:embed="rId3"/>
          <a:stretch>
            <a:fillRect/>
          </a:stretch>
        </p:blipFill>
        <p:spPr>
          <a:xfrm>
            <a:off x="4729655" y="4039571"/>
            <a:ext cx="2892973" cy="665559"/>
          </a:xfrm>
          <a:prstGeom prst="rect">
            <a:avLst/>
          </a:prstGeom>
        </p:spPr>
      </p:pic>
      <p:pic>
        <p:nvPicPr>
          <p:cNvPr id="11" name="图片 10">
            <a:extLst>
              <a:ext uri="{FF2B5EF4-FFF2-40B4-BE49-F238E27FC236}">
                <a16:creationId xmlns:a16="http://schemas.microsoft.com/office/drawing/2014/main" xmlns="" id="{91377267-3374-4BC2-80C6-E11EB4F38873}"/>
              </a:ext>
            </a:extLst>
          </p:cNvPr>
          <p:cNvPicPr>
            <a:picLocks noChangeAspect="1"/>
          </p:cNvPicPr>
          <p:nvPr/>
        </p:nvPicPr>
        <p:blipFill>
          <a:blip r:embed="rId4"/>
          <a:stretch>
            <a:fillRect/>
          </a:stretch>
        </p:blipFill>
        <p:spPr>
          <a:xfrm>
            <a:off x="459198" y="2063545"/>
            <a:ext cx="3138007" cy="1936739"/>
          </a:xfrm>
          <a:prstGeom prst="rect">
            <a:avLst/>
          </a:prstGeom>
        </p:spPr>
      </p:pic>
      <p:sp>
        <p:nvSpPr>
          <p:cNvPr id="10" name="文本框 9">
            <a:extLst>
              <a:ext uri="{FF2B5EF4-FFF2-40B4-BE49-F238E27FC236}">
                <a16:creationId xmlns:a16="http://schemas.microsoft.com/office/drawing/2014/main" xmlns="" id="{D30B8913-FE9B-4A74-B9F4-4019FB738DB8}"/>
              </a:ext>
            </a:extLst>
          </p:cNvPr>
          <p:cNvSpPr txBox="1"/>
          <p:nvPr/>
        </p:nvSpPr>
        <p:spPr>
          <a:xfrm>
            <a:off x="4177862" y="1773446"/>
            <a:ext cx="1560786" cy="307777"/>
          </a:xfrm>
          <a:prstGeom prst="rect">
            <a:avLst/>
          </a:prstGeom>
          <a:noFill/>
        </p:spPr>
        <p:txBody>
          <a:bodyPr wrap="square">
            <a:spAutoFit/>
          </a:bodyPr>
          <a:lstStyle/>
          <a:p>
            <a:r>
              <a:rPr lang="zh-CN" altLang="en-US" b="0" i="0" dirty="0">
                <a:solidFill>
                  <a:srgbClr val="333333"/>
                </a:solidFill>
                <a:effectLst/>
                <a:latin typeface="arial" panose="020B0604020202020204" pitchFamily="34" charset="0"/>
              </a:rPr>
              <a:t>节点的特征向量</a:t>
            </a:r>
            <a:endParaRPr lang="zh-CN" altLang="en-US" dirty="0"/>
          </a:p>
        </p:txBody>
      </p:sp>
      <p:pic>
        <p:nvPicPr>
          <p:cNvPr id="6" name="图片 5">
            <a:extLst>
              <a:ext uri="{FF2B5EF4-FFF2-40B4-BE49-F238E27FC236}">
                <a16:creationId xmlns:a16="http://schemas.microsoft.com/office/drawing/2014/main" xmlns="" id="{F9D49AB9-F4DE-47DE-99CD-CFDFFC1D899F}"/>
              </a:ext>
            </a:extLst>
          </p:cNvPr>
          <p:cNvPicPr>
            <a:picLocks noChangeAspect="1"/>
          </p:cNvPicPr>
          <p:nvPr/>
        </p:nvPicPr>
        <p:blipFill>
          <a:blip r:embed="rId5"/>
          <a:stretch>
            <a:fillRect/>
          </a:stretch>
        </p:blipFill>
        <p:spPr>
          <a:xfrm>
            <a:off x="4716238" y="2209735"/>
            <a:ext cx="2898367" cy="466456"/>
          </a:xfrm>
          <a:prstGeom prst="rect">
            <a:avLst/>
          </a:prstGeom>
        </p:spPr>
      </p:pic>
      <p:sp>
        <p:nvSpPr>
          <p:cNvPr id="12" name="文本框 11">
            <a:extLst>
              <a:ext uri="{FF2B5EF4-FFF2-40B4-BE49-F238E27FC236}">
                <a16:creationId xmlns:a16="http://schemas.microsoft.com/office/drawing/2014/main" xmlns="" id="{5FE1DD3F-F438-40CB-9BA8-A81AAF57F15C}"/>
              </a:ext>
            </a:extLst>
          </p:cNvPr>
          <p:cNvSpPr txBox="1"/>
          <p:nvPr/>
        </p:nvSpPr>
        <p:spPr>
          <a:xfrm>
            <a:off x="4177862" y="2725363"/>
            <a:ext cx="4895193" cy="307777"/>
          </a:xfrm>
          <a:prstGeom prst="rect">
            <a:avLst/>
          </a:prstGeom>
          <a:noFill/>
        </p:spPr>
        <p:txBody>
          <a:bodyPr wrap="square">
            <a:spAutoFit/>
          </a:bodyPr>
          <a:lstStyle/>
          <a:p>
            <a:r>
              <a:rPr lang="zh-CN" altLang="en-US" dirty="0"/>
              <a:t>对节点特征向量 </a:t>
            </a:r>
            <a:r>
              <a:rPr lang="en-US" altLang="zh-CN" dirty="0"/>
              <a:t>h </a:t>
            </a:r>
            <a:r>
              <a:rPr lang="zh-CN" altLang="en-US" dirty="0"/>
              <a:t>进行线性变换，可以得到新的特征向量</a:t>
            </a:r>
          </a:p>
        </p:txBody>
      </p:sp>
      <p:pic>
        <p:nvPicPr>
          <p:cNvPr id="13" name="图片 12">
            <a:extLst>
              <a:ext uri="{FF2B5EF4-FFF2-40B4-BE49-F238E27FC236}">
                <a16:creationId xmlns:a16="http://schemas.microsoft.com/office/drawing/2014/main" xmlns="" id="{85F343BD-7A64-4EB5-937E-B5E1502A26E6}"/>
              </a:ext>
            </a:extLst>
          </p:cNvPr>
          <p:cNvPicPr>
            <a:picLocks noChangeAspect="1"/>
          </p:cNvPicPr>
          <p:nvPr/>
        </p:nvPicPr>
        <p:blipFill>
          <a:blip r:embed="rId6"/>
          <a:stretch>
            <a:fillRect/>
          </a:stretch>
        </p:blipFill>
        <p:spPr>
          <a:xfrm>
            <a:off x="4710842" y="3077266"/>
            <a:ext cx="2909157" cy="600014"/>
          </a:xfrm>
          <a:prstGeom prst="rect">
            <a:avLst/>
          </a:prstGeom>
        </p:spPr>
      </p:pic>
      <p:sp>
        <p:nvSpPr>
          <p:cNvPr id="14" name="文本框 13">
            <a:extLst>
              <a:ext uri="{FF2B5EF4-FFF2-40B4-BE49-F238E27FC236}">
                <a16:creationId xmlns:a16="http://schemas.microsoft.com/office/drawing/2014/main" xmlns="" id="{C6A81666-F4DD-4FC8-A2B5-8662589EF3F4}"/>
              </a:ext>
            </a:extLst>
          </p:cNvPr>
          <p:cNvSpPr txBox="1"/>
          <p:nvPr/>
        </p:nvSpPr>
        <p:spPr>
          <a:xfrm>
            <a:off x="5021317" y="986672"/>
            <a:ext cx="2593288" cy="523220"/>
          </a:xfrm>
          <a:prstGeom prst="rect">
            <a:avLst/>
          </a:prstGeom>
          <a:noFill/>
        </p:spPr>
        <p:txBody>
          <a:bodyPr wrap="square">
            <a:spAutoFit/>
          </a:bodyPr>
          <a:lstStyle/>
          <a:p>
            <a:r>
              <a:rPr lang="en-US" altLang="zh-CN" b="1" dirty="0">
                <a:solidFill>
                  <a:srgbClr val="1B4367"/>
                </a:solidFill>
                <a:cs typeface="+mn-ea"/>
                <a:sym typeface="+mn-lt"/>
              </a:rPr>
              <a:t>1.</a:t>
            </a:r>
            <a:r>
              <a:rPr lang="zh-CN" altLang="en-US" b="1" dirty="0">
                <a:solidFill>
                  <a:srgbClr val="1B4367"/>
                </a:solidFill>
                <a:cs typeface="+mn-ea"/>
                <a:sym typeface="+mn-lt"/>
              </a:rPr>
              <a:t>多层图</a:t>
            </a:r>
            <a:r>
              <a:rPr lang="en-US" altLang="zh-CN" b="1" dirty="0">
                <a:solidFill>
                  <a:srgbClr val="1B4367"/>
                </a:solidFill>
                <a:cs typeface="+mn-ea"/>
                <a:sym typeface="+mn-lt"/>
              </a:rPr>
              <a:t>Attention</a:t>
            </a:r>
            <a:r>
              <a:rPr lang="zh-CN" altLang="en-US" b="1" dirty="0">
                <a:solidFill>
                  <a:srgbClr val="1B4367"/>
                </a:solidFill>
                <a:cs typeface="+mn-ea"/>
                <a:sym typeface="+mn-lt"/>
              </a:rPr>
              <a:t>计算方法</a:t>
            </a:r>
          </a:p>
          <a:p>
            <a:endParaRPr lang="zh-CN" altLang="en-US" dirty="0"/>
          </a:p>
        </p:txBody>
      </p:sp>
    </p:spTree>
    <p:extLst>
      <p:ext uri="{BB962C8B-B14F-4D97-AF65-F5344CB8AC3E}">
        <p14:creationId xmlns:p14="http://schemas.microsoft.com/office/powerpoint/2010/main" val="15510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xmlns="" id="{8FEB6DBE-B737-4EEE-A6F2-FA1535ABFB7D}"/>
              </a:ext>
            </a:extLst>
          </p:cNvPr>
          <p:cNvSpPr txBox="1"/>
          <p:nvPr/>
        </p:nvSpPr>
        <p:spPr>
          <a:xfrm>
            <a:off x="295573" y="531040"/>
            <a:ext cx="3697076" cy="746358"/>
          </a:xfrm>
          <a:prstGeom prst="rect">
            <a:avLst/>
          </a:prstGeom>
          <a:noFill/>
        </p:spPr>
        <p:txBody>
          <a:bodyPr wrap="square" lIns="68580" tIns="34290" rIns="68580" bIns="34290" rtlCol="0">
            <a:spAutoFit/>
          </a:bodyPr>
          <a:lstStyle/>
          <a:p>
            <a:pPr algn="ctr"/>
            <a:r>
              <a:rPr lang="zh-CN" altLang="en-US" sz="2800" b="1" dirty="0">
                <a:solidFill>
                  <a:srgbClr val="1B4367"/>
                </a:solidFill>
                <a:cs typeface="+mn-ea"/>
                <a:sym typeface="+mn-lt"/>
              </a:rPr>
              <a:t> 图注意力网络</a:t>
            </a:r>
            <a:endParaRPr lang="en-US" altLang="zh-CN" sz="2800" b="1" dirty="0">
              <a:solidFill>
                <a:srgbClr val="1B4367"/>
              </a:solidFill>
              <a:cs typeface="+mn-ea"/>
              <a:sym typeface="+mn-lt"/>
            </a:endParaRPr>
          </a:p>
          <a:p>
            <a:pPr algn="ctr"/>
            <a:r>
              <a:rPr lang="en-US" altLang="zh-CN" sz="1600" b="1" dirty="0">
                <a:solidFill>
                  <a:schemeClr val="bg1">
                    <a:lumMod val="65000"/>
                  </a:schemeClr>
                </a:solidFill>
                <a:cs typeface="+mn-ea"/>
                <a:sym typeface="+mn-lt"/>
              </a:rPr>
              <a:t>Graph Attention Network</a:t>
            </a:r>
            <a:endParaRPr lang="zh-CN" altLang="en-US" sz="2800" b="1" dirty="0">
              <a:solidFill>
                <a:schemeClr val="bg1">
                  <a:lumMod val="65000"/>
                </a:schemeClr>
              </a:solidFill>
              <a:cs typeface="+mn-ea"/>
              <a:sym typeface="+mn-lt"/>
            </a:endParaRPr>
          </a:p>
        </p:txBody>
      </p:sp>
      <p:pic>
        <p:nvPicPr>
          <p:cNvPr id="9" name="图片 8">
            <a:extLst>
              <a:ext uri="{FF2B5EF4-FFF2-40B4-BE49-F238E27FC236}">
                <a16:creationId xmlns:a16="http://schemas.microsoft.com/office/drawing/2014/main" xmlns="" id="{2BC31CBB-ECC8-421D-B53E-1EE2E504523F}"/>
              </a:ext>
            </a:extLst>
          </p:cNvPr>
          <p:cNvPicPr>
            <a:picLocks noChangeAspect="1"/>
          </p:cNvPicPr>
          <p:nvPr/>
        </p:nvPicPr>
        <p:blipFill>
          <a:blip r:embed="rId3"/>
          <a:stretch>
            <a:fillRect/>
          </a:stretch>
        </p:blipFill>
        <p:spPr>
          <a:xfrm>
            <a:off x="701503" y="3200543"/>
            <a:ext cx="2892973" cy="665559"/>
          </a:xfrm>
          <a:prstGeom prst="rect">
            <a:avLst/>
          </a:prstGeom>
        </p:spPr>
      </p:pic>
      <p:pic>
        <p:nvPicPr>
          <p:cNvPr id="10" name="图片 9">
            <a:extLst>
              <a:ext uri="{FF2B5EF4-FFF2-40B4-BE49-F238E27FC236}">
                <a16:creationId xmlns:a16="http://schemas.microsoft.com/office/drawing/2014/main" xmlns="" id="{2CA97D4E-F210-4025-903F-19B049940842}"/>
              </a:ext>
            </a:extLst>
          </p:cNvPr>
          <p:cNvPicPr>
            <a:picLocks noChangeAspect="1"/>
          </p:cNvPicPr>
          <p:nvPr/>
        </p:nvPicPr>
        <p:blipFill>
          <a:blip r:embed="rId4"/>
          <a:stretch>
            <a:fillRect/>
          </a:stretch>
        </p:blipFill>
        <p:spPr>
          <a:xfrm>
            <a:off x="4658709" y="1721927"/>
            <a:ext cx="2892973" cy="429426"/>
          </a:xfrm>
          <a:prstGeom prst="rect">
            <a:avLst/>
          </a:prstGeom>
        </p:spPr>
      </p:pic>
      <p:pic>
        <p:nvPicPr>
          <p:cNvPr id="11" name="图片 10">
            <a:extLst>
              <a:ext uri="{FF2B5EF4-FFF2-40B4-BE49-F238E27FC236}">
                <a16:creationId xmlns:a16="http://schemas.microsoft.com/office/drawing/2014/main" xmlns="" id="{91377267-3374-4BC2-80C6-E11EB4F38873}"/>
              </a:ext>
            </a:extLst>
          </p:cNvPr>
          <p:cNvPicPr>
            <a:picLocks noChangeAspect="1"/>
          </p:cNvPicPr>
          <p:nvPr/>
        </p:nvPicPr>
        <p:blipFill>
          <a:blip r:embed="rId5"/>
          <a:stretch>
            <a:fillRect/>
          </a:stretch>
        </p:blipFill>
        <p:spPr>
          <a:xfrm>
            <a:off x="696109" y="1411707"/>
            <a:ext cx="2898367" cy="1788836"/>
          </a:xfrm>
          <a:prstGeom prst="rect">
            <a:avLst/>
          </a:prstGeom>
        </p:spPr>
      </p:pic>
      <p:sp>
        <p:nvSpPr>
          <p:cNvPr id="8" name="文本框 7">
            <a:extLst>
              <a:ext uri="{FF2B5EF4-FFF2-40B4-BE49-F238E27FC236}">
                <a16:creationId xmlns:a16="http://schemas.microsoft.com/office/drawing/2014/main" xmlns="" id="{740F244F-E288-4097-B89C-25D2856CB77E}"/>
              </a:ext>
            </a:extLst>
          </p:cNvPr>
          <p:cNvSpPr txBox="1"/>
          <p:nvPr/>
        </p:nvSpPr>
        <p:spPr>
          <a:xfrm>
            <a:off x="5115908" y="2367768"/>
            <a:ext cx="2948152" cy="307777"/>
          </a:xfrm>
          <a:prstGeom prst="rect">
            <a:avLst/>
          </a:prstGeom>
          <a:noFill/>
        </p:spPr>
        <p:txBody>
          <a:bodyPr wrap="square" rtlCol="0">
            <a:spAutoFit/>
          </a:bodyPr>
          <a:lstStyle/>
          <a:p>
            <a:r>
              <a:rPr lang="zh-CN" altLang="en-US" dirty="0"/>
              <a:t>多头</a:t>
            </a:r>
            <a:r>
              <a:rPr lang="en-US" altLang="zh-CN" dirty="0"/>
              <a:t>attention</a:t>
            </a:r>
            <a:r>
              <a:rPr lang="zh-CN" altLang="en-US" dirty="0"/>
              <a:t>特征聚合</a:t>
            </a:r>
          </a:p>
        </p:txBody>
      </p:sp>
      <p:sp>
        <p:nvSpPr>
          <p:cNvPr id="3" name="文本框 2">
            <a:extLst>
              <a:ext uri="{FF2B5EF4-FFF2-40B4-BE49-F238E27FC236}">
                <a16:creationId xmlns:a16="http://schemas.microsoft.com/office/drawing/2014/main" xmlns="" id="{FD3B9082-ADC2-4C88-B0BC-554459209F95}"/>
              </a:ext>
            </a:extLst>
          </p:cNvPr>
          <p:cNvSpPr txBox="1"/>
          <p:nvPr/>
        </p:nvSpPr>
        <p:spPr>
          <a:xfrm>
            <a:off x="4658709" y="3760076"/>
            <a:ext cx="3862551" cy="954107"/>
          </a:xfrm>
          <a:prstGeom prst="rect">
            <a:avLst/>
          </a:prstGeom>
          <a:noFill/>
        </p:spPr>
        <p:txBody>
          <a:bodyPr wrap="square" rtlCol="0">
            <a:spAutoFit/>
          </a:bodyPr>
          <a:lstStyle/>
          <a:p>
            <a:pPr algn="ctr"/>
            <a:r>
              <a:rPr lang="en-US" altLang="zh-CN" dirty="0" err="1"/>
              <a:t>Num_nodes</a:t>
            </a:r>
            <a:r>
              <a:rPr lang="zh-CN" altLang="en-US" dirty="0"/>
              <a:t>，</a:t>
            </a:r>
            <a:r>
              <a:rPr lang="en-US" altLang="zh-CN" dirty="0" err="1"/>
              <a:t>feature_size</a:t>
            </a:r>
            <a:r>
              <a:rPr lang="en-US" altLang="zh-CN" dirty="0"/>
              <a:t>       </a:t>
            </a:r>
          </a:p>
          <a:p>
            <a:endParaRPr lang="en-US" altLang="zh-CN" dirty="0"/>
          </a:p>
          <a:p>
            <a:endParaRPr lang="en-US" altLang="zh-CN" dirty="0"/>
          </a:p>
          <a:p>
            <a:pPr algn="ctr"/>
            <a:r>
              <a:rPr lang="en-US" altLang="zh-CN" dirty="0" err="1"/>
              <a:t>num_nodes</a:t>
            </a:r>
            <a:r>
              <a:rPr lang="zh-CN" altLang="en-US" dirty="0"/>
              <a:t>，</a:t>
            </a:r>
            <a:r>
              <a:rPr lang="en-US" altLang="zh-CN" dirty="0" err="1"/>
              <a:t>num_heads</a:t>
            </a:r>
            <a:r>
              <a:rPr lang="en-US" altLang="zh-CN" dirty="0"/>
              <a:t>*</a:t>
            </a:r>
            <a:r>
              <a:rPr lang="en-US" altLang="zh-CN" dirty="0" err="1"/>
              <a:t>hidden_size</a:t>
            </a:r>
            <a:endParaRPr lang="zh-CN" altLang="en-US" dirty="0"/>
          </a:p>
        </p:txBody>
      </p:sp>
      <p:sp>
        <p:nvSpPr>
          <p:cNvPr id="5" name="箭头: 下 4">
            <a:extLst>
              <a:ext uri="{FF2B5EF4-FFF2-40B4-BE49-F238E27FC236}">
                <a16:creationId xmlns:a16="http://schemas.microsoft.com/office/drawing/2014/main" xmlns="" id="{A236EA1F-6447-472C-975B-A478397688F8}"/>
              </a:ext>
            </a:extLst>
          </p:cNvPr>
          <p:cNvSpPr/>
          <p:nvPr/>
        </p:nvSpPr>
        <p:spPr>
          <a:xfrm>
            <a:off x="6471743" y="4119465"/>
            <a:ext cx="236483" cy="2826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8CAB953D-A22C-4D77-BEC5-0A2FFF198995}"/>
              </a:ext>
            </a:extLst>
          </p:cNvPr>
          <p:cNvPicPr>
            <a:picLocks noChangeAspect="1"/>
          </p:cNvPicPr>
          <p:nvPr/>
        </p:nvPicPr>
        <p:blipFill>
          <a:blip r:embed="rId6"/>
          <a:stretch>
            <a:fillRect/>
          </a:stretch>
        </p:blipFill>
        <p:spPr>
          <a:xfrm>
            <a:off x="4658709" y="2833388"/>
            <a:ext cx="2892973" cy="461068"/>
          </a:xfrm>
          <a:prstGeom prst="rect">
            <a:avLst/>
          </a:prstGeom>
        </p:spPr>
      </p:pic>
      <p:sp>
        <p:nvSpPr>
          <p:cNvPr id="12" name="文本框 15">
            <a:extLst>
              <a:ext uri="{FF2B5EF4-FFF2-40B4-BE49-F238E27FC236}">
                <a16:creationId xmlns:a16="http://schemas.microsoft.com/office/drawing/2014/main" xmlns="" id="{9360A843-ECE2-4DA2-AD72-AB6990A93A0F}"/>
              </a:ext>
            </a:extLst>
          </p:cNvPr>
          <p:cNvSpPr txBox="1"/>
          <p:nvPr/>
        </p:nvSpPr>
        <p:spPr>
          <a:xfrm>
            <a:off x="3649654" y="4072264"/>
            <a:ext cx="1009055" cy="377026"/>
          </a:xfrm>
          <a:prstGeom prst="rect">
            <a:avLst/>
          </a:prstGeom>
          <a:noFill/>
        </p:spPr>
        <p:txBody>
          <a:bodyPr wrap="square" lIns="68580" tIns="34290" rIns="68580" b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2000" b="1" dirty="0">
                <a:solidFill>
                  <a:srgbClr val="1B4367"/>
                </a:solidFill>
                <a:latin typeface="微软雅黑"/>
                <a:ea typeface="微软雅黑"/>
                <a:cs typeface="+mn-ea"/>
                <a:sym typeface="+mn-lt"/>
              </a:rPr>
              <a:t>Tensor</a:t>
            </a:r>
            <a:endParaRPr kumimoji="0" lang="zh-CN" altLang="en-US" sz="2000"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sp>
        <p:nvSpPr>
          <p:cNvPr id="14" name="文本框 13">
            <a:extLst>
              <a:ext uri="{FF2B5EF4-FFF2-40B4-BE49-F238E27FC236}">
                <a16:creationId xmlns:a16="http://schemas.microsoft.com/office/drawing/2014/main" xmlns="" id="{319CE51E-4122-48E1-B92D-3D9B2B39D66F}"/>
              </a:ext>
            </a:extLst>
          </p:cNvPr>
          <p:cNvSpPr txBox="1"/>
          <p:nvPr/>
        </p:nvSpPr>
        <p:spPr>
          <a:xfrm>
            <a:off x="5151353" y="965897"/>
            <a:ext cx="2104558" cy="523220"/>
          </a:xfrm>
          <a:prstGeom prst="rect">
            <a:avLst/>
          </a:prstGeom>
          <a:noFill/>
        </p:spPr>
        <p:txBody>
          <a:bodyPr wrap="square">
            <a:spAutoFit/>
          </a:bodyPr>
          <a:lstStyle/>
          <a:p>
            <a:r>
              <a:rPr lang="en-US" altLang="zh-CN" b="1" dirty="0">
                <a:solidFill>
                  <a:srgbClr val="1B4367"/>
                </a:solidFill>
                <a:cs typeface="+mn-ea"/>
                <a:sym typeface="+mn-lt"/>
              </a:rPr>
              <a:t>2.</a:t>
            </a:r>
            <a:r>
              <a:rPr lang="zh-CN" altLang="en-US" b="1" dirty="0">
                <a:solidFill>
                  <a:srgbClr val="1B4367"/>
                </a:solidFill>
                <a:cs typeface="+mn-ea"/>
                <a:sym typeface="+mn-lt"/>
              </a:rPr>
              <a:t>特征聚合计算方法</a:t>
            </a:r>
          </a:p>
          <a:p>
            <a:endParaRPr lang="zh-CN" altLang="en-US" dirty="0"/>
          </a:p>
        </p:txBody>
      </p:sp>
    </p:spTree>
    <p:extLst>
      <p:ext uri="{BB962C8B-B14F-4D97-AF65-F5344CB8AC3E}">
        <p14:creationId xmlns:p14="http://schemas.microsoft.com/office/powerpoint/2010/main" val="233958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8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xmlns="" id="{8FEB6DBE-B737-4EEE-A6F2-FA1535ABFB7D}"/>
              </a:ext>
            </a:extLst>
          </p:cNvPr>
          <p:cNvSpPr txBox="1"/>
          <p:nvPr/>
        </p:nvSpPr>
        <p:spPr>
          <a:xfrm>
            <a:off x="295573" y="531040"/>
            <a:ext cx="3697076" cy="746358"/>
          </a:xfrm>
          <a:prstGeom prst="rect">
            <a:avLst/>
          </a:prstGeom>
          <a:noFill/>
        </p:spPr>
        <p:txBody>
          <a:bodyPr wrap="square" lIns="68580" tIns="34290" rIns="68580" bIns="34290" rtlCol="0">
            <a:spAutoFit/>
          </a:bodyPr>
          <a:lstStyle/>
          <a:p>
            <a:pPr algn="ctr"/>
            <a:r>
              <a:rPr lang="zh-CN" altLang="en-US" sz="2800" b="1" dirty="0">
                <a:solidFill>
                  <a:srgbClr val="1B4367"/>
                </a:solidFill>
                <a:cs typeface="+mn-ea"/>
                <a:sym typeface="+mn-lt"/>
              </a:rPr>
              <a:t> 图注意力网络</a:t>
            </a:r>
            <a:endParaRPr lang="en-US" altLang="zh-CN" sz="2800" b="1" dirty="0">
              <a:solidFill>
                <a:srgbClr val="1B4367"/>
              </a:solidFill>
              <a:cs typeface="+mn-ea"/>
              <a:sym typeface="+mn-lt"/>
            </a:endParaRPr>
          </a:p>
          <a:p>
            <a:pPr algn="ctr"/>
            <a:r>
              <a:rPr lang="en-US" altLang="zh-CN" sz="1600" b="1" dirty="0">
                <a:solidFill>
                  <a:schemeClr val="bg1">
                    <a:lumMod val="65000"/>
                  </a:schemeClr>
                </a:solidFill>
                <a:cs typeface="+mn-ea"/>
                <a:sym typeface="+mn-lt"/>
              </a:rPr>
              <a:t>Graph Attention Network</a:t>
            </a:r>
            <a:endParaRPr lang="zh-CN" altLang="en-US" sz="2800" b="1" dirty="0">
              <a:solidFill>
                <a:schemeClr val="bg1">
                  <a:lumMod val="65000"/>
                </a:schemeClr>
              </a:solidFill>
              <a:cs typeface="+mn-ea"/>
              <a:sym typeface="+mn-lt"/>
            </a:endParaRPr>
          </a:p>
        </p:txBody>
      </p:sp>
      <p:pic>
        <p:nvPicPr>
          <p:cNvPr id="9" name="图片 8">
            <a:extLst>
              <a:ext uri="{FF2B5EF4-FFF2-40B4-BE49-F238E27FC236}">
                <a16:creationId xmlns:a16="http://schemas.microsoft.com/office/drawing/2014/main" xmlns="" id="{2BC31CBB-ECC8-421D-B53E-1EE2E504523F}"/>
              </a:ext>
            </a:extLst>
          </p:cNvPr>
          <p:cNvPicPr>
            <a:picLocks noChangeAspect="1"/>
          </p:cNvPicPr>
          <p:nvPr/>
        </p:nvPicPr>
        <p:blipFill>
          <a:blip r:embed="rId3"/>
          <a:stretch>
            <a:fillRect/>
          </a:stretch>
        </p:blipFill>
        <p:spPr>
          <a:xfrm>
            <a:off x="701503" y="3200543"/>
            <a:ext cx="2892973" cy="665559"/>
          </a:xfrm>
          <a:prstGeom prst="rect">
            <a:avLst/>
          </a:prstGeom>
        </p:spPr>
      </p:pic>
      <p:pic>
        <p:nvPicPr>
          <p:cNvPr id="10" name="图片 9">
            <a:extLst>
              <a:ext uri="{FF2B5EF4-FFF2-40B4-BE49-F238E27FC236}">
                <a16:creationId xmlns:a16="http://schemas.microsoft.com/office/drawing/2014/main" xmlns="" id="{2CA97D4E-F210-4025-903F-19B049940842}"/>
              </a:ext>
            </a:extLst>
          </p:cNvPr>
          <p:cNvPicPr>
            <a:picLocks noChangeAspect="1"/>
          </p:cNvPicPr>
          <p:nvPr/>
        </p:nvPicPr>
        <p:blipFill>
          <a:blip r:embed="rId4"/>
          <a:stretch>
            <a:fillRect/>
          </a:stretch>
        </p:blipFill>
        <p:spPr>
          <a:xfrm>
            <a:off x="701503" y="3866102"/>
            <a:ext cx="2892973" cy="429426"/>
          </a:xfrm>
          <a:prstGeom prst="rect">
            <a:avLst/>
          </a:prstGeom>
        </p:spPr>
      </p:pic>
      <p:pic>
        <p:nvPicPr>
          <p:cNvPr id="11" name="图片 10">
            <a:extLst>
              <a:ext uri="{FF2B5EF4-FFF2-40B4-BE49-F238E27FC236}">
                <a16:creationId xmlns:a16="http://schemas.microsoft.com/office/drawing/2014/main" xmlns="" id="{91377267-3374-4BC2-80C6-E11EB4F38873}"/>
              </a:ext>
            </a:extLst>
          </p:cNvPr>
          <p:cNvPicPr>
            <a:picLocks noChangeAspect="1"/>
          </p:cNvPicPr>
          <p:nvPr/>
        </p:nvPicPr>
        <p:blipFill>
          <a:blip r:embed="rId5"/>
          <a:stretch>
            <a:fillRect/>
          </a:stretch>
        </p:blipFill>
        <p:spPr>
          <a:xfrm>
            <a:off x="696109" y="1411707"/>
            <a:ext cx="2898367" cy="1788836"/>
          </a:xfrm>
          <a:prstGeom prst="rect">
            <a:avLst/>
          </a:prstGeom>
        </p:spPr>
      </p:pic>
      <p:pic>
        <p:nvPicPr>
          <p:cNvPr id="6" name="图片 5">
            <a:extLst>
              <a:ext uri="{FF2B5EF4-FFF2-40B4-BE49-F238E27FC236}">
                <a16:creationId xmlns:a16="http://schemas.microsoft.com/office/drawing/2014/main" xmlns="" id="{8CAB953D-A22C-4D77-BEC5-0A2FFF198995}"/>
              </a:ext>
            </a:extLst>
          </p:cNvPr>
          <p:cNvPicPr>
            <a:picLocks noChangeAspect="1"/>
          </p:cNvPicPr>
          <p:nvPr/>
        </p:nvPicPr>
        <p:blipFill>
          <a:blip r:embed="rId6"/>
          <a:stretch>
            <a:fillRect/>
          </a:stretch>
        </p:blipFill>
        <p:spPr>
          <a:xfrm>
            <a:off x="696109" y="4295528"/>
            <a:ext cx="2892973" cy="461068"/>
          </a:xfrm>
          <a:prstGeom prst="rect">
            <a:avLst/>
          </a:prstGeom>
        </p:spPr>
      </p:pic>
      <p:pic>
        <p:nvPicPr>
          <p:cNvPr id="14" name="图片 13">
            <a:extLst>
              <a:ext uri="{FF2B5EF4-FFF2-40B4-BE49-F238E27FC236}">
                <a16:creationId xmlns:a16="http://schemas.microsoft.com/office/drawing/2014/main" xmlns="" id="{9AEB0BCC-0A12-4E0D-8CBC-87C0818261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0159" y="1465160"/>
            <a:ext cx="3563007" cy="3291436"/>
          </a:xfrm>
          <a:prstGeom prst="rect">
            <a:avLst/>
          </a:prstGeom>
        </p:spPr>
      </p:pic>
      <p:graphicFrame>
        <p:nvGraphicFramePr>
          <p:cNvPr id="3" name="图示 2">
            <a:extLst>
              <a:ext uri="{FF2B5EF4-FFF2-40B4-BE49-F238E27FC236}">
                <a16:creationId xmlns:a16="http://schemas.microsoft.com/office/drawing/2014/main" xmlns="" id="{37F16A0E-C47A-4475-BC8C-EC286A266F18}"/>
              </a:ext>
            </a:extLst>
          </p:cNvPr>
          <p:cNvGraphicFramePr/>
          <p:nvPr>
            <p:extLst>
              <p:ext uri="{D42A27DB-BD31-4B8C-83A1-F6EECF244321}">
                <p14:modId xmlns:p14="http://schemas.microsoft.com/office/powerpoint/2010/main" val="2530139239"/>
              </p:ext>
            </p:extLst>
          </p:nvPr>
        </p:nvGraphicFramePr>
        <p:xfrm>
          <a:off x="2272481" y="1186551"/>
          <a:ext cx="4328886" cy="31998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7151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xmlns="" id="{8FEB6DBE-B737-4EEE-A6F2-FA1535ABFB7D}"/>
              </a:ext>
            </a:extLst>
          </p:cNvPr>
          <p:cNvSpPr txBox="1"/>
          <p:nvPr/>
        </p:nvSpPr>
        <p:spPr>
          <a:xfrm>
            <a:off x="336167" y="562033"/>
            <a:ext cx="3618249" cy="500137"/>
          </a:xfrm>
          <a:prstGeom prst="rect">
            <a:avLst/>
          </a:prstGeom>
          <a:noFill/>
        </p:spPr>
        <p:txBody>
          <a:bodyPr wrap="square" lIns="68580" tIns="34290" rIns="68580" bIns="34290" rtlCol="0">
            <a:spAutoFit/>
          </a:bodyPr>
          <a:lstStyle/>
          <a:p>
            <a:pPr algn="ctr"/>
            <a:r>
              <a:rPr lang="en-US" altLang="zh-CN" sz="2800" b="1" dirty="0" err="1">
                <a:solidFill>
                  <a:srgbClr val="1B4367"/>
                </a:solidFill>
                <a:cs typeface="+mn-ea"/>
                <a:sym typeface="+mn-lt"/>
              </a:rPr>
              <a:t>ResNet+GAT</a:t>
            </a:r>
            <a:endParaRPr lang="en-US" altLang="zh-CN" sz="2800" b="1" dirty="0">
              <a:solidFill>
                <a:srgbClr val="1B4367"/>
              </a:solidFill>
              <a:cs typeface="+mn-ea"/>
              <a:sym typeface="+mn-lt"/>
            </a:endParaRPr>
          </a:p>
        </p:txBody>
      </p:sp>
      <p:pic>
        <p:nvPicPr>
          <p:cNvPr id="9" name="图片 8">
            <a:extLst>
              <a:ext uri="{FF2B5EF4-FFF2-40B4-BE49-F238E27FC236}">
                <a16:creationId xmlns:a16="http://schemas.microsoft.com/office/drawing/2014/main" xmlns="" id="{2BC31CBB-ECC8-421D-B53E-1EE2E504523F}"/>
              </a:ext>
            </a:extLst>
          </p:cNvPr>
          <p:cNvPicPr>
            <a:picLocks noChangeAspect="1"/>
          </p:cNvPicPr>
          <p:nvPr/>
        </p:nvPicPr>
        <p:blipFill>
          <a:blip r:embed="rId3"/>
          <a:stretch>
            <a:fillRect/>
          </a:stretch>
        </p:blipFill>
        <p:spPr>
          <a:xfrm>
            <a:off x="701503" y="3200543"/>
            <a:ext cx="2892973" cy="665559"/>
          </a:xfrm>
          <a:prstGeom prst="rect">
            <a:avLst/>
          </a:prstGeom>
        </p:spPr>
      </p:pic>
      <p:pic>
        <p:nvPicPr>
          <p:cNvPr id="10" name="图片 9">
            <a:extLst>
              <a:ext uri="{FF2B5EF4-FFF2-40B4-BE49-F238E27FC236}">
                <a16:creationId xmlns:a16="http://schemas.microsoft.com/office/drawing/2014/main" xmlns="" id="{2CA97D4E-F210-4025-903F-19B049940842}"/>
              </a:ext>
            </a:extLst>
          </p:cNvPr>
          <p:cNvPicPr>
            <a:picLocks noChangeAspect="1"/>
          </p:cNvPicPr>
          <p:nvPr/>
        </p:nvPicPr>
        <p:blipFill>
          <a:blip r:embed="rId4"/>
          <a:stretch>
            <a:fillRect/>
          </a:stretch>
        </p:blipFill>
        <p:spPr>
          <a:xfrm>
            <a:off x="4658709" y="1721927"/>
            <a:ext cx="2892973" cy="429426"/>
          </a:xfrm>
          <a:prstGeom prst="rect">
            <a:avLst/>
          </a:prstGeom>
        </p:spPr>
      </p:pic>
      <p:pic>
        <p:nvPicPr>
          <p:cNvPr id="11" name="图片 10">
            <a:extLst>
              <a:ext uri="{FF2B5EF4-FFF2-40B4-BE49-F238E27FC236}">
                <a16:creationId xmlns:a16="http://schemas.microsoft.com/office/drawing/2014/main" xmlns="" id="{91377267-3374-4BC2-80C6-E11EB4F38873}"/>
              </a:ext>
            </a:extLst>
          </p:cNvPr>
          <p:cNvPicPr>
            <a:picLocks noChangeAspect="1"/>
          </p:cNvPicPr>
          <p:nvPr/>
        </p:nvPicPr>
        <p:blipFill>
          <a:blip r:embed="rId5"/>
          <a:stretch>
            <a:fillRect/>
          </a:stretch>
        </p:blipFill>
        <p:spPr>
          <a:xfrm>
            <a:off x="696109" y="1411707"/>
            <a:ext cx="2898367" cy="1788836"/>
          </a:xfrm>
          <a:prstGeom prst="rect">
            <a:avLst/>
          </a:prstGeom>
        </p:spPr>
      </p:pic>
      <p:sp>
        <p:nvSpPr>
          <p:cNvPr id="7" name="文本框 6">
            <a:extLst>
              <a:ext uri="{FF2B5EF4-FFF2-40B4-BE49-F238E27FC236}">
                <a16:creationId xmlns:a16="http://schemas.microsoft.com/office/drawing/2014/main" xmlns="" id="{58CB8E4E-0A5D-49B1-A298-B3AD14BBB7E0}"/>
              </a:ext>
            </a:extLst>
          </p:cNvPr>
          <p:cNvSpPr txBox="1"/>
          <p:nvPr/>
        </p:nvSpPr>
        <p:spPr>
          <a:xfrm>
            <a:off x="5210503" y="1257818"/>
            <a:ext cx="1789386" cy="307777"/>
          </a:xfrm>
          <a:prstGeom prst="rect">
            <a:avLst/>
          </a:prstGeom>
          <a:noFill/>
        </p:spPr>
        <p:txBody>
          <a:bodyPr wrap="square" rtlCol="0">
            <a:spAutoFit/>
          </a:bodyPr>
          <a:lstStyle/>
          <a:p>
            <a:r>
              <a:rPr lang="zh-CN" altLang="en-US" dirty="0"/>
              <a:t>特征聚合计算方法</a:t>
            </a:r>
          </a:p>
        </p:txBody>
      </p:sp>
      <p:sp>
        <p:nvSpPr>
          <p:cNvPr id="8" name="文本框 7">
            <a:extLst>
              <a:ext uri="{FF2B5EF4-FFF2-40B4-BE49-F238E27FC236}">
                <a16:creationId xmlns:a16="http://schemas.microsoft.com/office/drawing/2014/main" xmlns="" id="{740F244F-E288-4097-B89C-25D2856CB77E}"/>
              </a:ext>
            </a:extLst>
          </p:cNvPr>
          <p:cNvSpPr txBox="1"/>
          <p:nvPr/>
        </p:nvSpPr>
        <p:spPr>
          <a:xfrm>
            <a:off x="4808482" y="2417861"/>
            <a:ext cx="2948152" cy="307777"/>
          </a:xfrm>
          <a:prstGeom prst="rect">
            <a:avLst/>
          </a:prstGeom>
          <a:noFill/>
        </p:spPr>
        <p:txBody>
          <a:bodyPr wrap="square" rtlCol="0">
            <a:spAutoFit/>
          </a:bodyPr>
          <a:lstStyle/>
          <a:p>
            <a:r>
              <a:rPr lang="zh-CN" altLang="en-US" dirty="0"/>
              <a:t>多头</a:t>
            </a:r>
            <a:r>
              <a:rPr lang="en-US" altLang="zh-CN" dirty="0"/>
              <a:t>attention</a:t>
            </a:r>
            <a:r>
              <a:rPr lang="zh-CN" altLang="en-US" dirty="0"/>
              <a:t>特征聚合计算方法</a:t>
            </a:r>
          </a:p>
        </p:txBody>
      </p:sp>
      <p:sp>
        <p:nvSpPr>
          <p:cNvPr id="3" name="文本框 2">
            <a:extLst>
              <a:ext uri="{FF2B5EF4-FFF2-40B4-BE49-F238E27FC236}">
                <a16:creationId xmlns:a16="http://schemas.microsoft.com/office/drawing/2014/main" xmlns="" id="{FD3B9082-ADC2-4C88-B0BC-554459209F95}"/>
              </a:ext>
            </a:extLst>
          </p:cNvPr>
          <p:cNvSpPr txBox="1"/>
          <p:nvPr/>
        </p:nvSpPr>
        <p:spPr>
          <a:xfrm>
            <a:off x="4319752" y="4012324"/>
            <a:ext cx="3862551" cy="954107"/>
          </a:xfrm>
          <a:prstGeom prst="rect">
            <a:avLst/>
          </a:prstGeom>
          <a:noFill/>
        </p:spPr>
        <p:txBody>
          <a:bodyPr wrap="square" rtlCol="0">
            <a:spAutoFit/>
          </a:bodyPr>
          <a:lstStyle/>
          <a:p>
            <a:r>
              <a:rPr lang="en-US" altLang="zh-CN" dirty="0" err="1"/>
              <a:t>Num_nodes</a:t>
            </a:r>
            <a:r>
              <a:rPr lang="en-US" altLang="zh-CN" dirty="0"/>
              <a:t>*</a:t>
            </a:r>
            <a:r>
              <a:rPr lang="en-US" altLang="zh-CN" dirty="0" err="1"/>
              <a:t>feature_size</a:t>
            </a:r>
            <a:r>
              <a:rPr lang="en-US" altLang="zh-CN" dirty="0"/>
              <a:t>       </a:t>
            </a:r>
          </a:p>
          <a:p>
            <a:endParaRPr lang="en-US" altLang="zh-CN" dirty="0"/>
          </a:p>
          <a:p>
            <a:endParaRPr lang="en-US" altLang="zh-CN" dirty="0"/>
          </a:p>
          <a:p>
            <a:r>
              <a:rPr lang="en-US" altLang="zh-CN" dirty="0" err="1"/>
              <a:t>num_heads</a:t>
            </a:r>
            <a:r>
              <a:rPr lang="en-US" altLang="zh-CN" dirty="0"/>
              <a:t>*</a:t>
            </a:r>
            <a:r>
              <a:rPr lang="en-US" altLang="zh-CN" dirty="0" err="1"/>
              <a:t>num_nodes</a:t>
            </a:r>
            <a:r>
              <a:rPr lang="en-US" altLang="zh-CN" dirty="0"/>
              <a:t>*</a:t>
            </a:r>
            <a:r>
              <a:rPr lang="en-US" altLang="zh-CN" dirty="0" err="1"/>
              <a:t>hidden_size</a:t>
            </a:r>
            <a:endParaRPr lang="zh-CN" altLang="en-US" dirty="0"/>
          </a:p>
        </p:txBody>
      </p:sp>
      <p:sp>
        <p:nvSpPr>
          <p:cNvPr id="5" name="箭头: 下 4">
            <a:extLst>
              <a:ext uri="{FF2B5EF4-FFF2-40B4-BE49-F238E27FC236}">
                <a16:creationId xmlns:a16="http://schemas.microsoft.com/office/drawing/2014/main" xmlns="" id="{A236EA1F-6447-472C-975B-A478397688F8}"/>
              </a:ext>
            </a:extLst>
          </p:cNvPr>
          <p:cNvSpPr/>
          <p:nvPr/>
        </p:nvSpPr>
        <p:spPr>
          <a:xfrm>
            <a:off x="5320861" y="4352585"/>
            <a:ext cx="236483" cy="2826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8CAB953D-A22C-4D77-BEC5-0A2FFF198995}"/>
              </a:ext>
            </a:extLst>
          </p:cNvPr>
          <p:cNvPicPr>
            <a:picLocks noChangeAspect="1"/>
          </p:cNvPicPr>
          <p:nvPr/>
        </p:nvPicPr>
        <p:blipFill>
          <a:blip r:embed="rId6"/>
          <a:stretch>
            <a:fillRect/>
          </a:stretch>
        </p:blipFill>
        <p:spPr>
          <a:xfrm>
            <a:off x="4658709" y="2833388"/>
            <a:ext cx="2892973" cy="461068"/>
          </a:xfrm>
          <a:prstGeom prst="rect">
            <a:avLst/>
          </a:prstGeom>
        </p:spPr>
      </p:pic>
    </p:spTree>
    <p:extLst>
      <p:ext uri="{BB962C8B-B14F-4D97-AF65-F5344CB8AC3E}">
        <p14:creationId xmlns:p14="http://schemas.microsoft.com/office/powerpoint/2010/main" val="1581443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3400" b="1" dirty="0">
                <a:solidFill>
                  <a:srgbClr val="1B4367"/>
                </a:solidFill>
                <a:latin typeface="微软雅黑"/>
                <a:ea typeface="微软雅黑"/>
                <a:cs typeface="+mn-ea"/>
                <a:sym typeface="+mn-lt"/>
              </a:rPr>
              <a:t>实验过程</a:t>
            </a:r>
            <a:endParaRPr kumimoji="0" lang="zh-CN" altLang="en-US" sz="3400"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ts val="3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微软雅黑"/>
                <a:ea typeface="微软雅黑"/>
                <a:cs typeface="+mn-ea"/>
                <a:sym typeface="+mn-lt"/>
              </a:rPr>
              <a:t>03</a:t>
            </a:r>
            <a:endParaRPr kumimoji="0" lang="zh-CN" altLang="en-US" sz="5400" b="0" i="0" u="none" strike="noStrike" kern="1200" cap="none" spc="0" normalizeH="0" baseline="0" noProof="0" dirty="0">
              <a:ln>
                <a:noFill/>
              </a:ln>
              <a:solidFill>
                <a:prstClr val="white"/>
              </a:solidFill>
              <a:effectLst/>
              <a:uLnTx/>
              <a:uFillTx/>
              <a:latin typeface="微软雅黑"/>
              <a:ea typeface="微软雅黑"/>
              <a:cs typeface="+mn-ea"/>
              <a:sym typeface="+mn-lt"/>
            </a:endParaRPr>
          </a:p>
          <a:p>
            <a:pPr marL="0" marR="0" lvl="0" indent="0" algn="ctr" defTabSz="6858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ea"/>
                <a:sym typeface="+mn-lt"/>
              </a:rPr>
              <a:t>PART </a:t>
            </a:r>
          </a:p>
        </p:txBody>
      </p:sp>
    </p:spTree>
    <p:extLst>
      <p:ext uri="{BB962C8B-B14F-4D97-AF65-F5344CB8AC3E}">
        <p14:creationId xmlns:p14="http://schemas.microsoft.com/office/powerpoint/2010/main" val="256195522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xmlns="" id="{0209D304-A184-496D-A851-A41EC5B1337D}"/>
              </a:ext>
            </a:extLst>
          </p:cNvPr>
          <p:cNvGraphicFramePr/>
          <p:nvPr>
            <p:extLst>
              <p:ext uri="{D42A27DB-BD31-4B8C-83A1-F6EECF244321}">
                <p14:modId xmlns:p14="http://schemas.microsoft.com/office/powerpoint/2010/main" val="3456065796"/>
              </p:ext>
            </p:extLst>
          </p:nvPr>
        </p:nvGraphicFramePr>
        <p:xfrm>
          <a:off x="1516117" y="1276788"/>
          <a:ext cx="6437587" cy="386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15">
            <a:extLst>
              <a:ext uri="{FF2B5EF4-FFF2-40B4-BE49-F238E27FC236}">
                <a16:creationId xmlns:a16="http://schemas.microsoft.com/office/drawing/2014/main" xmlns="" id="{E7AFCC65-70E8-4ADB-BDD0-118D8AAC191A}"/>
              </a:ext>
            </a:extLst>
          </p:cNvPr>
          <p:cNvSpPr txBox="1"/>
          <p:nvPr/>
        </p:nvSpPr>
        <p:spPr>
          <a:xfrm>
            <a:off x="969517" y="737038"/>
            <a:ext cx="1221890" cy="377026"/>
          </a:xfrm>
          <a:prstGeom prst="rect">
            <a:avLst/>
          </a:prstGeom>
          <a:noFill/>
        </p:spPr>
        <p:txBody>
          <a:bodyPr wrap="square" lIns="68580" tIns="34290" rIns="68580" b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2000" b="1" dirty="0">
                <a:solidFill>
                  <a:srgbClr val="1B4367"/>
                </a:solidFill>
                <a:latin typeface="微软雅黑"/>
                <a:ea typeface="微软雅黑"/>
                <a:cs typeface="+mn-ea"/>
                <a:sym typeface="+mn-lt"/>
              </a:rPr>
              <a:t>实验流程</a:t>
            </a:r>
            <a:endParaRPr kumimoji="0" lang="zh-CN" altLang="en-US" sz="2000"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121816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5"/>
          <p:cNvSpPr txBox="1"/>
          <p:nvPr/>
        </p:nvSpPr>
        <p:spPr>
          <a:xfrm>
            <a:off x="709386" y="309785"/>
            <a:ext cx="1954986" cy="377026"/>
          </a:xfrm>
          <a:prstGeom prst="rect">
            <a:avLst/>
          </a:prstGeom>
          <a:noFill/>
        </p:spPr>
        <p:txBody>
          <a:bodyPr wrap="square" lIns="68580" tIns="34290" rIns="68580" b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2000" b="1" dirty="0">
                <a:solidFill>
                  <a:srgbClr val="1B4367"/>
                </a:solidFill>
                <a:latin typeface="微软雅黑"/>
                <a:ea typeface="微软雅黑"/>
                <a:cs typeface="+mn-ea"/>
                <a:sym typeface="+mn-lt"/>
              </a:rPr>
              <a:t>1.</a:t>
            </a:r>
            <a:r>
              <a:rPr lang="zh-CN" altLang="en-US" sz="2000" b="1" dirty="0">
                <a:solidFill>
                  <a:srgbClr val="1B4367"/>
                </a:solidFill>
                <a:latin typeface="微软雅黑"/>
                <a:ea typeface="微软雅黑"/>
                <a:cs typeface="+mn-ea"/>
                <a:sym typeface="+mn-lt"/>
              </a:rPr>
              <a:t>网络组建模块</a:t>
            </a:r>
            <a:endParaRPr kumimoji="0" lang="zh-CN" altLang="en-US" sz="2000"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sp>
        <p:nvSpPr>
          <p:cNvPr id="23" name="文本框 22">
            <a:extLst>
              <a:ext uri="{FF2B5EF4-FFF2-40B4-BE49-F238E27FC236}">
                <a16:creationId xmlns:a16="http://schemas.microsoft.com/office/drawing/2014/main" xmlns="" id="{BFD6D03E-8CA3-400C-9B87-E690C5FE9095}"/>
              </a:ext>
            </a:extLst>
          </p:cNvPr>
          <p:cNvSpPr txBox="1"/>
          <p:nvPr/>
        </p:nvSpPr>
        <p:spPr>
          <a:xfrm>
            <a:off x="709386" y="4456689"/>
            <a:ext cx="4717893" cy="523220"/>
          </a:xfrm>
          <a:prstGeom prst="rect">
            <a:avLst/>
          </a:prstGeom>
          <a:noFill/>
        </p:spPr>
        <p:txBody>
          <a:bodyPr wrap="square">
            <a:spAutoFit/>
          </a:bodyPr>
          <a:lstStyle/>
          <a:p>
            <a:r>
              <a:rPr lang="zh-CN" altLang="en-US" b="0" i="0" dirty="0">
                <a:solidFill>
                  <a:srgbClr val="000000"/>
                </a:solidFill>
                <a:effectLst/>
                <a:latin typeface="-apple-system"/>
              </a:rPr>
              <a:t>         这里是组网模块，导入库里预定义的</a:t>
            </a:r>
            <a:r>
              <a:rPr lang="en-US" altLang="zh-CN" b="1" dirty="0">
                <a:solidFill>
                  <a:srgbClr val="000000"/>
                </a:solidFill>
                <a:latin typeface="-apple-system"/>
              </a:rPr>
              <a:t>GCN</a:t>
            </a:r>
            <a:r>
              <a:rPr lang="en-US" altLang="zh-CN" dirty="0">
                <a:solidFill>
                  <a:srgbClr val="000000"/>
                </a:solidFill>
                <a:latin typeface="-apple-system"/>
              </a:rPr>
              <a:t>, </a:t>
            </a:r>
            <a:r>
              <a:rPr lang="en-US" altLang="zh-CN" b="1" dirty="0">
                <a:solidFill>
                  <a:srgbClr val="000000"/>
                </a:solidFill>
                <a:latin typeface="-apple-system"/>
              </a:rPr>
              <a:t>GAT</a:t>
            </a:r>
            <a:r>
              <a:rPr lang="zh-CN" altLang="en-US" b="0" i="0" dirty="0">
                <a:solidFill>
                  <a:srgbClr val="000000"/>
                </a:solidFill>
                <a:effectLst/>
                <a:latin typeface="-apple-system"/>
              </a:rPr>
              <a:t>模型。</a:t>
            </a:r>
            <a:endParaRPr lang="en-US" altLang="zh-CN" b="0" i="0" dirty="0">
              <a:solidFill>
                <a:srgbClr val="000000"/>
              </a:solidFill>
              <a:effectLst/>
              <a:latin typeface="-apple-system"/>
            </a:endParaRPr>
          </a:p>
          <a:p>
            <a:r>
              <a:rPr lang="zh-CN" altLang="en-US" b="0" i="0" dirty="0">
                <a:solidFill>
                  <a:srgbClr val="000000"/>
                </a:solidFill>
                <a:effectLst/>
                <a:latin typeface="-apple-system"/>
              </a:rPr>
              <a:t>可以通过</a:t>
            </a:r>
            <a:r>
              <a:rPr lang="zh-CN" altLang="en-US" dirty="0">
                <a:solidFill>
                  <a:srgbClr val="000000"/>
                </a:solidFill>
                <a:latin typeface="-apple-system"/>
              </a:rPr>
              <a:t>参数</a:t>
            </a:r>
            <a:r>
              <a:rPr lang="zh-CN" altLang="en-US" b="0" i="0" dirty="0">
                <a:solidFill>
                  <a:srgbClr val="000000"/>
                </a:solidFill>
                <a:effectLst/>
                <a:latin typeface="-apple-system"/>
              </a:rPr>
              <a:t>配置，设定模型的层数，</a:t>
            </a:r>
            <a:r>
              <a:rPr lang="en-US" altLang="zh-CN" b="0" i="0" dirty="0" err="1">
                <a:solidFill>
                  <a:srgbClr val="000000"/>
                </a:solidFill>
                <a:effectLst/>
                <a:latin typeface="-apple-system"/>
              </a:rPr>
              <a:t>hidden_size</a:t>
            </a:r>
            <a:r>
              <a:rPr lang="zh-CN" altLang="en-US" b="0" i="0" dirty="0">
                <a:solidFill>
                  <a:srgbClr val="000000"/>
                </a:solidFill>
                <a:effectLst/>
                <a:latin typeface="-apple-system"/>
              </a:rPr>
              <a:t>等。</a:t>
            </a:r>
            <a:endParaRPr lang="zh-CN" altLang="en-US" dirty="0"/>
          </a:p>
        </p:txBody>
      </p:sp>
      <p:pic>
        <p:nvPicPr>
          <p:cNvPr id="8" name="图片 7">
            <a:extLst>
              <a:ext uri="{FF2B5EF4-FFF2-40B4-BE49-F238E27FC236}">
                <a16:creationId xmlns:a16="http://schemas.microsoft.com/office/drawing/2014/main" xmlns="" id="{29210B33-A6BC-4173-9DB2-4145B0AAF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29" y="805361"/>
            <a:ext cx="2965436" cy="3532778"/>
          </a:xfrm>
          <a:prstGeom prst="rect">
            <a:avLst/>
          </a:prstGeom>
        </p:spPr>
      </p:pic>
      <p:sp>
        <p:nvSpPr>
          <p:cNvPr id="10" name="文本框 9">
            <a:extLst>
              <a:ext uri="{FF2B5EF4-FFF2-40B4-BE49-F238E27FC236}">
                <a16:creationId xmlns:a16="http://schemas.microsoft.com/office/drawing/2014/main" xmlns="" id="{D4A09203-4639-45C4-A3D4-6BB9E1A4E5B3}"/>
              </a:ext>
            </a:extLst>
          </p:cNvPr>
          <p:cNvSpPr txBox="1"/>
          <p:nvPr/>
        </p:nvSpPr>
        <p:spPr>
          <a:xfrm>
            <a:off x="5391807" y="933186"/>
            <a:ext cx="3555124" cy="2923877"/>
          </a:xfrm>
          <a:prstGeom prst="rect">
            <a:avLst/>
          </a:prstGeom>
          <a:noFill/>
        </p:spPr>
        <p:txBody>
          <a:bodyPr wrap="square" rtlCol="0">
            <a:spAutoFit/>
          </a:bodyPr>
          <a:lstStyle/>
          <a:p>
            <a:pPr algn="ctr"/>
            <a:r>
              <a:rPr lang="zh-CN" altLang="en-US" sz="1600" b="1" dirty="0">
                <a:solidFill>
                  <a:srgbClr val="1D4971"/>
                </a:solidFill>
              </a:rPr>
              <a:t>图学习模型实例化</a:t>
            </a:r>
            <a:endParaRPr lang="en-US" altLang="zh-CN" sz="1600" b="1" dirty="0">
              <a:solidFill>
                <a:srgbClr val="1D4971"/>
              </a:solidFill>
            </a:endParaRP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传入</a:t>
            </a:r>
            <a:r>
              <a:rPr lang="en-US" altLang="zh-CN" dirty="0"/>
              <a:t>dataset</a:t>
            </a:r>
            <a:r>
              <a:rPr lang="zh-CN" altLang="en-US" dirty="0"/>
              <a:t>，配置参数</a:t>
            </a:r>
            <a:r>
              <a:rPr lang="en-US" altLang="zh-CN" dirty="0"/>
              <a:t>config</a:t>
            </a:r>
          </a:p>
          <a:p>
            <a:endParaRPr lang="en-US" altLang="zh-CN" dirty="0"/>
          </a:p>
          <a:p>
            <a:pPr marL="285750" indent="-285750">
              <a:buFont typeface="Arial" panose="020B0604020202020204" pitchFamily="34" charset="0"/>
              <a:buChar char="•"/>
            </a:pPr>
            <a:r>
              <a:rPr lang="zh-CN" altLang="en-US" dirty="0"/>
              <a:t>图数据导入图容器，</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创建参数</a:t>
            </a:r>
            <a:r>
              <a:rPr lang="en-US" altLang="zh-CN" dirty="0"/>
              <a:t>node-index</a:t>
            </a:r>
            <a:r>
              <a:rPr lang="zh-CN" altLang="en-US" dirty="0"/>
              <a:t>，</a:t>
            </a:r>
            <a:r>
              <a:rPr lang="en-US" altLang="zh-CN" dirty="0"/>
              <a:t>node-label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计算</a:t>
            </a:r>
            <a:r>
              <a:rPr lang="en-US" altLang="zh-CN" dirty="0"/>
              <a:t>acc</a:t>
            </a:r>
            <a:r>
              <a:rPr lang="zh-CN" altLang="en-US" dirty="0"/>
              <a:t>，</a:t>
            </a:r>
            <a:r>
              <a:rPr lang="en-US" altLang="zh-CN" dirty="0"/>
              <a:t>loss</a:t>
            </a:r>
            <a:r>
              <a:rPr lang="zh-CN" altLang="en-US" dirty="0"/>
              <a:t>等</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训练时用</a:t>
            </a:r>
            <a:r>
              <a:rPr lang="en-US" altLang="zh-CN" dirty="0"/>
              <a:t>Adam</a:t>
            </a:r>
            <a:r>
              <a:rPr lang="zh-CN" altLang="en-US" dirty="0"/>
              <a:t>优化学习率</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p:txBody>
      </p:sp>
      <p:pic>
        <p:nvPicPr>
          <p:cNvPr id="3" name="图片 2">
            <a:extLst>
              <a:ext uri="{FF2B5EF4-FFF2-40B4-BE49-F238E27FC236}">
                <a16:creationId xmlns:a16="http://schemas.microsoft.com/office/drawing/2014/main" xmlns="" id="{B434C97D-995C-4011-92B5-477B934A0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96" y="805361"/>
            <a:ext cx="4464983" cy="3523503"/>
          </a:xfrm>
          <a:prstGeom prst="rect">
            <a:avLst/>
          </a:prstGeom>
        </p:spPr>
      </p:pic>
    </p:spTree>
    <p:extLst>
      <p:ext uri="{BB962C8B-B14F-4D97-AF65-F5344CB8AC3E}">
        <p14:creationId xmlns:p14="http://schemas.microsoft.com/office/powerpoint/2010/main" val="79646102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anim calcmode="lin" valueType="num">
                                      <p:cBhvr>
                                        <p:cTn id="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5"/>
          <p:cNvSpPr txBox="1"/>
          <p:nvPr/>
        </p:nvSpPr>
        <p:spPr>
          <a:xfrm>
            <a:off x="796097" y="301902"/>
            <a:ext cx="2018048" cy="377026"/>
          </a:xfrm>
          <a:prstGeom prst="rect">
            <a:avLst/>
          </a:prstGeom>
          <a:noFill/>
        </p:spPr>
        <p:txBody>
          <a:bodyPr wrap="square" lIns="68580" tIns="34290" rIns="68580" b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B4367"/>
                </a:solidFill>
                <a:effectLst/>
                <a:uLnTx/>
                <a:uFillTx/>
                <a:latin typeface="微软雅黑"/>
                <a:ea typeface="微软雅黑"/>
                <a:cs typeface="+mn-ea"/>
                <a:sym typeface="+mn-lt"/>
              </a:rPr>
              <a:t>2. </a:t>
            </a:r>
            <a:r>
              <a:rPr kumimoji="0" lang="zh-CN" altLang="en-US" sz="2000" b="1" i="0" u="none" strike="noStrike" kern="1200" cap="none" spc="0" normalizeH="0" baseline="0" noProof="0" dirty="0">
                <a:ln>
                  <a:noFill/>
                </a:ln>
                <a:solidFill>
                  <a:srgbClr val="1B4367"/>
                </a:solidFill>
                <a:effectLst/>
                <a:uLnTx/>
                <a:uFillTx/>
                <a:latin typeface="微软雅黑"/>
                <a:ea typeface="微软雅黑"/>
                <a:cs typeface="+mn-ea"/>
                <a:sym typeface="+mn-lt"/>
              </a:rPr>
              <a:t>模型训练模块</a:t>
            </a:r>
          </a:p>
        </p:txBody>
      </p:sp>
      <p:pic>
        <p:nvPicPr>
          <p:cNvPr id="5" name="图片 4">
            <a:extLst>
              <a:ext uri="{FF2B5EF4-FFF2-40B4-BE49-F238E27FC236}">
                <a16:creationId xmlns:a16="http://schemas.microsoft.com/office/drawing/2014/main" xmlns="" id="{87A3024B-EC82-47AC-BF24-FF0C320B3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386" y="904052"/>
            <a:ext cx="4313081" cy="3760867"/>
          </a:xfrm>
          <a:prstGeom prst="rect">
            <a:avLst/>
          </a:prstGeom>
        </p:spPr>
      </p:pic>
      <p:sp>
        <p:nvSpPr>
          <p:cNvPr id="6" name="文本框 5">
            <a:extLst>
              <a:ext uri="{FF2B5EF4-FFF2-40B4-BE49-F238E27FC236}">
                <a16:creationId xmlns:a16="http://schemas.microsoft.com/office/drawing/2014/main" xmlns="" id="{2EE049A0-A84E-4B9E-BF1B-ECE10BB7F351}"/>
              </a:ext>
            </a:extLst>
          </p:cNvPr>
          <p:cNvSpPr txBox="1"/>
          <p:nvPr/>
        </p:nvSpPr>
        <p:spPr>
          <a:xfrm>
            <a:off x="5636173" y="1771531"/>
            <a:ext cx="2971800"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定义训练回合</a:t>
            </a:r>
            <a:r>
              <a:rPr lang="en-US" altLang="zh-CN" dirty="0"/>
              <a:t>epoch</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把整个训练集放入模型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把整个测试集放入模型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调用</a:t>
            </a:r>
            <a:r>
              <a:rPr lang="en-US" altLang="zh-CN" dirty="0" err="1"/>
              <a:t>layer.acc</a:t>
            </a:r>
            <a:r>
              <a:rPr lang="zh-CN" altLang="en-US" dirty="0"/>
              <a:t>计算准确率</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Print</a:t>
            </a:r>
            <a:r>
              <a:rPr lang="zh-CN" altLang="en-US" dirty="0"/>
              <a:t>（</a:t>
            </a:r>
            <a:r>
              <a:rPr lang="en-US" altLang="zh-CN" dirty="0"/>
              <a:t>Train acc</a:t>
            </a:r>
            <a:r>
              <a:rPr lang="zh-CN" altLang="en-US" dirty="0"/>
              <a:t>，</a:t>
            </a:r>
            <a:r>
              <a:rPr lang="en-US" altLang="zh-CN" dirty="0"/>
              <a:t>Valid acc</a:t>
            </a:r>
            <a:r>
              <a:rPr lang="zh-CN" altLang="en-US" dirty="0"/>
              <a:t>）</a:t>
            </a:r>
            <a:endParaRPr lang="en-US" altLang="zh-CN" dirty="0"/>
          </a:p>
        </p:txBody>
      </p:sp>
      <p:sp>
        <p:nvSpPr>
          <p:cNvPr id="7" name="文本框 15">
            <a:extLst>
              <a:ext uri="{FF2B5EF4-FFF2-40B4-BE49-F238E27FC236}">
                <a16:creationId xmlns:a16="http://schemas.microsoft.com/office/drawing/2014/main" xmlns="" id="{50EE77EC-6F23-4483-8C24-FC185159184B}"/>
              </a:ext>
            </a:extLst>
          </p:cNvPr>
          <p:cNvSpPr txBox="1"/>
          <p:nvPr/>
        </p:nvSpPr>
        <p:spPr>
          <a:xfrm>
            <a:off x="5636173" y="1219362"/>
            <a:ext cx="1221890" cy="315471"/>
          </a:xfrm>
          <a:prstGeom prst="rect">
            <a:avLst/>
          </a:prstGeom>
          <a:noFill/>
        </p:spPr>
        <p:txBody>
          <a:bodyPr wrap="square" lIns="68580" tIns="34290" rIns="68580" b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600" b="1" dirty="0">
                <a:solidFill>
                  <a:srgbClr val="1B4367"/>
                </a:solidFill>
                <a:latin typeface="微软雅黑"/>
                <a:ea typeface="微软雅黑"/>
                <a:cs typeface="+mn-ea"/>
                <a:sym typeface="+mn-lt"/>
              </a:rPr>
              <a:t>训练步骤</a:t>
            </a:r>
            <a:endParaRPr kumimoji="0" lang="zh-CN" altLang="en-US" sz="1600"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33324573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anim calcmode="lin" valueType="num">
                                      <p:cBhvr>
                                        <p:cTn id="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7"/>
                                        </p:tgtEl>
                                      </p:cBhvr>
                                    </p:animEffect>
                                  </p:childTnLst>
                                </p:cTn>
                              </p:par>
                            </p:childTnLst>
                          </p:cTn>
                        </p:par>
                        <p:par>
                          <p:cTn id="12" fill="hold">
                            <p:stCondLst>
                              <p:cond delay="8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anim calcmode="lin" valueType="num">
                                      <p:cBhvr>
                                        <p:cTn id="1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488922" y="1155568"/>
            <a:ext cx="2214693" cy="391597"/>
          </a:xfrm>
          <a:prstGeom prst="roundRect">
            <a:avLst/>
          </a:prstGeom>
          <a:solidFill>
            <a:srgbClr val="1B4367"/>
          </a:solidFill>
        </p:spPr>
        <p:txBody>
          <a:bodyPr wrap="square" rtlCol="0">
            <a:spAutoFit/>
          </a:bodyPr>
          <a:lstStyle/>
          <a:p>
            <a:pPr algn="ctr"/>
            <a:r>
              <a:rPr lang="zh-CN" altLang="en-US" sz="1700" dirty="0">
                <a:solidFill>
                  <a:schemeClr val="bg1"/>
                </a:solidFill>
                <a:cs typeface="+mn-ea"/>
                <a:sym typeface="+mn-lt"/>
              </a:rPr>
              <a:t>赛题与数据介绍</a:t>
            </a:r>
          </a:p>
        </p:txBody>
      </p:sp>
      <p:grpSp>
        <p:nvGrpSpPr>
          <p:cNvPr id="2" name="组合 1"/>
          <p:cNvGrpSpPr/>
          <p:nvPr/>
        </p:nvGrpSpPr>
        <p:grpSpPr>
          <a:xfrm>
            <a:off x="4979645" y="1135754"/>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录</a:t>
            </a: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488922" y="1873112"/>
            <a:ext cx="2214693" cy="391597"/>
          </a:xfrm>
          <a:prstGeom prst="roundRect">
            <a:avLst/>
          </a:prstGeom>
          <a:solidFill>
            <a:srgbClr val="1B4367"/>
          </a:solidFill>
        </p:spPr>
        <p:txBody>
          <a:bodyPr wrap="square" rtlCol="0">
            <a:spAutoFit/>
          </a:bodyPr>
          <a:lstStyle/>
          <a:p>
            <a:pPr algn="ctr"/>
            <a:r>
              <a:rPr lang="zh-CN" altLang="en-US" sz="1700" dirty="0">
                <a:solidFill>
                  <a:schemeClr val="bg1"/>
                </a:solidFill>
                <a:cs typeface="+mn-ea"/>
                <a:sym typeface="+mn-lt"/>
              </a:rPr>
              <a:t>求解思路</a:t>
            </a:r>
          </a:p>
        </p:txBody>
      </p:sp>
      <p:grpSp>
        <p:nvGrpSpPr>
          <p:cNvPr id="80" name="组合 79"/>
          <p:cNvGrpSpPr/>
          <p:nvPr/>
        </p:nvGrpSpPr>
        <p:grpSpPr>
          <a:xfrm>
            <a:off x="4979645" y="1853298"/>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p>
          </p:txBody>
        </p:sp>
      </p:grpSp>
      <p:sp>
        <p:nvSpPr>
          <p:cNvPr id="83" name="文本框 10"/>
          <p:cNvSpPr txBox="1"/>
          <p:nvPr/>
        </p:nvSpPr>
        <p:spPr>
          <a:xfrm>
            <a:off x="5488922" y="2590656"/>
            <a:ext cx="2214693" cy="391597"/>
          </a:xfrm>
          <a:prstGeom prst="roundRect">
            <a:avLst/>
          </a:prstGeom>
          <a:solidFill>
            <a:srgbClr val="1B4367"/>
          </a:solidFill>
        </p:spPr>
        <p:txBody>
          <a:bodyPr wrap="square" rtlCol="0">
            <a:spAutoFit/>
          </a:bodyPr>
          <a:lstStyle/>
          <a:p>
            <a:pPr algn="ctr"/>
            <a:r>
              <a:rPr lang="zh-CN" altLang="en-US" sz="1700" dirty="0">
                <a:solidFill>
                  <a:schemeClr val="bg1"/>
                </a:solidFill>
                <a:cs typeface="+mn-ea"/>
                <a:sym typeface="+mn-lt"/>
              </a:rPr>
              <a:t>实验过程</a:t>
            </a:r>
          </a:p>
        </p:txBody>
      </p:sp>
      <p:grpSp>
        <p:nvGrpSpPr>
          <p:cNvPr id="84" name="组合 83"/>
          <p:cNvGrpSpPr/>
          <p:nvPr/>
        </p:nvGrpSpPr>
        <p:grpSpPr>
          <a:xfrm>
            <a:off x="4979645" y="2570842"/>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0">
            <a:extLst>
              <a:ext uri="{FF2B5EF4-FFF2-40B4-BE49-F238E27FC236}">
                <a16:creationId xmlns:a16="http://schemas.microsoft.com/office/drawing/2014/main" xmlns="" id="{CE4D45E7-407C-46AB-BD5B-4BB6FC5397C5}"/>
              </a:ext>
            </a:extLst>
          </p:cNvPr>
          <p:cNvSpPr txBox="1"/>
          <p:nvPr/>
        </p:nvSpPr>
        <p:spPr>
          <a:xfrm>
            <a:off x="5488922" y="3297882"/>
            <a:ext cx="2214693" cy="391597"/>
          </a:xfrm>
          <a:prstGeom prst="roundRect">
            <a:avLst/>
          </a:prstGeom>
          <a:solidFill>
            <a:srgbClr val="1B4367"/>
          </a:solidFill>
        </p:spPr>
        <p:txBody>
          <a:bodyPr wrap="square" rtlCol="0">
            <a:spAutoFit/>
          </a:bodyPr>
          <a:lstStyle/>
          <a:p>
            <a:pPr algn="ctr"/>
            <a:r>
              <a:rPr lang="zh-CN" altLang="en-US" sz="1700" dirty="0">
                <a:solidFill>
                  <a:schemeClr val="bg1"/>
                </a:solidFill>
                <a:cs typeface="+mn-ea"/>
                <a:sym typeface="+mn-lt"/>
              </a:rPr>
              <a:t>实验分析总结</a:t>
            </a:r>
          </a:p>
        </p:txBody>
      </p:sp>
      <p:grpSp>
        <p:nvGrpSpPr>
          <p:cNvPr id="18" name="组合 17">
            <a:extLst>
              <a:ext uri="{FF2B5EF4-FFF2-40B4-BE49-F238E27FC236}">
                <a16:creationId xmlns:a16="http://schemas.microsoft.com/office/drawing/2014/main" xmlns="" id="{08B3DD2C-EA59-48C5-A0BA-D2B9437F0526}"/>
              </a:ext>
            </a:extLst>
          </p:cNvPr>
          <p:cNvGrpSpPr/>
          <p:nvPr/>
        </p:nvGrpSpPr>
        <p:grpSpPr>
          <a:xfrm>
            <a:off x="4979645" y="3278068"/>
            <a:ext cx="478533" cy="393570"/>
            <a:chOff x="5640108" y="966369"/>
            <a:chExt cx="476097" cy="391567"/>
          </a:xfrm>
        </p:grpSpPr>
        <p:sp>
          <p:nvSpPr>
            <p:cNvPr id="19" name="椭圆 18">
              <a:extLst>
                <a:ext uri="{FF2B5EF4-FFF2-40B4-BE49-F238E27FC236}">
                  <a16:creationId xmlns:a16="http://schemas.microsoft.com/office/drawing/2014/main" xmlns="" id="{4DE0CC17-5185-4898-8958-169616053E65}"/>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0" name="文本框 17">
              <a:extLst>
                <a:ext uri="{FF2B5EF4-FFF2-40B4-BE49-F238E27FC236}">
                  <a16:creationId xmlns:a16="http://schemas.microsoft.com/office/drawing/2014/main" xmlns="" id="{35BA390D-81A5-40FC-B373-B916DE94F85B}"/>
                </a:ext>
              </a:extLst>
            </p:cNvPr>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04</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165">
        <p14:prism/>
      </p:transition>
    </mc:Choice>
    <mc:Fallback xmlns="">
      <p:transition spd="slow" advClick="0" advTm="1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p:stCondLst>
                              <p:cond delay="1500"/>
                            </p:stCondLst>
                            <p:childTnLst>
                              <p:par>
                                <p:cTn id="20" presetID="53" presetClass="entr" presetSubtype="52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anim calcmode="lin" valueType="num">
                                      <p:cBhvr>
                                        <p:cTn id="25" dur="500" fill="hold"/>
                                        <p:tgtEl>
                                          <p:spTgt spid="2"/>
                                        </p:tgtEl>
                                        <p:attrNameLst>
                                          <p:attrName>ppt_x</p:attrName>
                                        </p:attrNameLst>
                                      </p:cBhvr>
                                      <p:tavLst>
                                        <p:tav tm="0">
                                          <p:val>
                                            <p:fltVal val="0.5"/>
                                          </p:val>
                                        </p:tav>
                                        <p:tav tm="100000">
                                          <p:val>
                                            <p:strVal val="#ppt_x"/>
                                          </p:val>
                                        </p:tav>
                                      </p:tavLst>
                                    </p:anim>
                                    <p:anim calcmode="lin" valueType="num">
                                      <p:cBhvr>
                                        <p:cTn id="26" dur="500" fill="hold"/>
                                        <p:tgtEl>
                                          <p:spTgt spid="2"/>
                                        </p:tgtEl>
                                        <p:attrNameLst>
                                          <p:attrName>ppt_y</p:attrName>
                                        </p:attrNameLst>
                                      </p:cBhvr>
                                      <p:tavLst>
                                        <p:tav tm="0">
                                          <p:val>
                                            <p:fltVal val="0.5"/>
                                          </p:val>
                                        </p:tav>
                                        <p:tav tm="100000">
                                          <p:val>
                                            <p:strVal val="#ppt_y"/>
                                          </p:val>
                                        </p:tav>
                                      </p:tavLst>
                                    </p:anim>
                                  </p:childTnLst>
                                </p:cTn>
                              </p:par>
                            </p:childTnLst>
                          </p:cTn>
                        </p:par>
                        <p:par>
                          <p:cTn id="27" fill="hold">
                            <p:stCondLst>
                              <p:cond delay="2000"/>
                            </p:stCondLst>
                            <p:childTnLst>
                              <p:par>
                                <p:cTn id="28" presetID="2" presetClass="entr" presetSubtype="2"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52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anim calcmode="lin" valueType="num">
                                      <p:cBhvr>
                                        <p:cTn id="38" dur="500" fill="hold"/>
                                        <p:tgtEl>
                                          <p:spTgt spid="80"/>
                                        </p:tgtEl>
                                        <p:attrNameLst>
                                          <p:attrName>ppt_x</p:attrName>
                                        </p:attrNameLst>
                                      </p:cBhvr>
                                      <p:tavLst>
                                        <p:tav tm="0">
                                          <p:val>
                                            <p:fltVal val="0.5"/>
                                          </p:val>
                                        </p:tav>
                                        <p:tav tm="100000">
                                          <p:val>
                                            <p:strVal val="#ppt_x"/>
                                          </p:val>
                                        </p:tav>
                                      </p:tavLst>
                                    </p:anim>
                                    <p:anim calcmode="lin" valueType="num">
                                      <p:cBhvr>
                                        <p:cTn id="39" dur="500" fill="hold"/>
                                        <p:tgtEl>
                                          <p:spTgt spid="80"/>
                                        </p:tgtEl>
                                        <p:attrNameLst>
                                          <p:attrName>ppt_y</p:attrName>
                                        </p:attrNameLst>
                                      </p:cBhvr>
                                      <p:tavLst>
                                        <p:tav tm="0">
                                          <p:val>
                                            <p:fltVal val="0.5"/>
                                          </p:val>
                                        </p:tav>
                                        <p:tav tm="100000">
                                          <p:val>
                                            <p:strVal val="#ppt_y"/>
                                          </p:val>
                                        </p:tav>
                                      </p:tavLst>
                                    </p:anim>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53" presetClass="entr" presetSubtype="528"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p:cTn id="48" dur="500" fill="hold"/>
                                        <p:tgtEl>
                                          <p:spTgt spid="84"/>
                                        </p:tgtEl>
                                        <p:attrNameLst>
                                          <p:attrName>ppt_w</p:attrName>
                                        </p:attrNameLst>
                                      </p:cBhvr>
                                      <p:tavLst>
                                        <p:tav tm="0">
                                          <p:val>
                                            <p:fltVal val="0"/>
                                          </p:val>
                                        </p:tav>
                                        <p:tav tm="100000">
                                          <p:val>
                                            <p:strVal val="#ppt_w"/>
                                          </p:val>
                                        </p:tav>
                                      </p:tavLst>
                                    </p:anim>
                                    <p:anim calcmode="lin" valueType="num">
                                      <p:cBhvr>
                                        <p:cTn id="49" dur="500" fill="hold"/>
                                        <p:tgtEl>
                                          <p:spTgt spid="84"/>
                                        </p:tgtEl>
                                        <p:attrNameLst>
                                          <p:attrName>ppt_h</p:attrName>
                                        </p:attrNameLst>
                                      </p:cBhvr>
                                      <p:tavLst>
                                        <p:tav tm="0">
                                          <p:val>
                                            <p:fltVal val="0"/>
                                          </p:val>
                                        </p:tav>
                                        <p:tav tm="100000">
                                          <p:val>
                                            <p:strVal val="#ppt_h"/>
                                          </p:val>
                                        </p:tav>
                                      </p:tavLst>
                                    </p:anim>
                                    <p:animEffect transition="in" filter="fade">
                                      <p:cBhvr>
                                        <p:cTn id="50" dur="500"/>
                                        <p:tgtEl>
                                          <p:spTgt spid="84"/>
                                        </p:tgtEl>
                                      </p:cBhvr>
                                    </p:animEffect>
                                    <p:anim calcmode="lin" valueType="num">
                                      <p:cBhvr>
                                        <p:cTn id="51" dur="500" fill="hold"/>
                                        <p:tgtEl>
                                          <p:spTgt spid="84"/>
                                        </p:tgtEl>
                                        <p:attrNameLst>
                                          <p:attrName>ppt_x</p:attrName>
                                        </p:attrNameLst>
                                      </p:cBhvr>
                                      <p:tavLst>
                                        <p:tav tm="0">
                                          <p:val>
                                            <p:fltVal val="0.5"/>
                                          </p:val>
                                        </p:tav>
                                        <p:tav tm="100000">
                                          <p:val>
                                            <p:strVal val="#ppt_x"/>
                                          </p:val>
                                        </p:tav>
                                      </p:tavLst>
                                    </p:anim>
                                    <p:anim calcmode="lin" valueType="num">
                                      <p:cBhvr>
                                        <p:cTn id="52" dur="500" fill="hold"/>
                                        <p:tgtEl>
                                          <p:spTgt spid="84"/>
                                        </p:tgtEl>
                                        <p:attrNameLst>
                                          <p:attrName>ppt_y</p:attrName>
                                        </p:attrNameLst>
                                      </p:cBhvr>
                                      <p:tavLst>
                                        <p:tav tm="0">
                                          <p:val>
                                            <p:fltVal val="0.5"/>
                                          </p:val>
                                        </p:tav>
                                        <p:tav tm="100000">
                                          <p:val>
                                            <p:strVal val="#ppt_y"/>
                                          </p:val>
                                        </p:tav>
                                      </p:tavLst>
                                    </p:anim>
                                  </p:childTnLst>
                                </p:cTn>
                              </p:par>
                            </p:childTnLst>
                          </p:cTn>
                        </p:par>
                        <p:par>
                          <p:cTn id="53" fill="hold">
                            <p:stCondLst>
                              <p:cond delay="4000"/>
                            </p:stCondLst>
                            <p:childTnLst>
                              <p:par>
                                <p:cTn id="54" presetID="2" presetClass="entr" presetSubtype="2"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1+#ppt_w/2"/>
                                          </p:val>
                                        </p:tav>
                                        <p:tav tm="100000">
                                          <p:val>
                                            <p:strVal val="#ppt_x"/>
                                          </p:val>
                                        </p:tav>
                                      </p:tavLst>
                                    </p:anim>
                                    <p:anim calcmode="lin" valueType="num">
                                      <p:cBhvr additive="base">
                                        <p:cTn id="57" dur="500" fill="hold"/>
                                        <p:tgtEl>
                                          <p:spTgt spid="83"/>
                                        </p:tgtEl>
                                        <p:attrNameLst>
                                          <p:attrName>ppt_y</p:attrName>
                                        </p:attrNameLst>
                                      </p:cBhvr>
                                      <p:tavLst>
                                        <p:tav tm="0">
                                          <p:val>
                                            <p:strVal val="#ppt_y"/>
                                          </p:val>
                                        </p:tav>
                                        <p:tav tm="100000">
                                          <p:val>
                                            <p:strVal val="#ppt_y"/>
                                          </p:val>
                                        </p:tav>
                                      </p:tavLst>
                                    </p:anim>
                                  </p:childTnLst>
                                </p:cTn>
                              </p:par>
                            </p:childTnLst>
                          </p:cTn>
                        </p:par>
                        <p:par>
                          <p:cTn id="58" fill="hold">
                            <p:stCondLst>
                              <p:cond delay="4500"/>
                            </p:stCondLst>
                            <p:childTnLst>
                              <p:par>
                                <p:cTn id="59" presetID="53" presetClass="entr" presetSubtype="528"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fltVal val="0.5"/>
                                          </p:val>
                                        </p:tav>
                                        <p:tav tm="100000">
                                          <p:val>
                                            <p:strVal val="#ppt_x"/>
                                          </p:val>
                                        </p:tav>
                                      </p:tavLst>
                                    </p:anim>
                                    <p:anim calcmode="lin" valueType="num">
                                      <p:cBhvr>
                                        <p:cTn id="65" dur="500" fill="hold"/>
                                        <p:tgtEl>
                                          <p:spTgt spid="18"/>
                                        </p:tgtEl>
                                        <p:attrNameLst>
                                          <p:attrName>ppt_y</p:attrName>
                                        </p:attrNameLst>
                                      </p:cBhvr>
                                      <p:tavLst>
                                        <p:tav tm="0">
                                          <p:val>
                                            <p:fltVal val="0.5"/>
                                          </p:val>
                                        </p:tav>
                                        <p:tav tm="100000">
                                          <p:val>
                                            <p:strVal val="#ppt_y"/>
                                          </p:val>
                                        </p:tav>
                                      </p:tavLst>
                                    </p:anim>
                                  </p:childTnLst>
                                </p:cTn>
                              </p:par>
                            </p:childTnLst>
                          </p:cTn>
                        </p:par>
                        <p:par>
                          <p:cTn id="66" fill="hold">
                            <p:stCondLst>
                              <p:cond delay="5000"/>
                            </p:stCondLst>
                            <p:childTnLst>
                              <p:par>
                                <p:cTn id="67" presetID="2" presetClass="entr" presetSubtype="2"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1+#ppt_w/2"/>
                                          </p:val>
                                        </p:tav>
                                        <p:tav tm="100000">
                                          <p:val>
                                            <p:strVal val="#ppt_x"/>
                                          </p:val>
                                        </p:tav>
                                      </p:tavLst>
                                    </p:anim>
                                    <p:anim calcmode="lin" valueType="num">
                                      <p:cBhvr additive="base">
                                        <p:cTn id="7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3" grpId="0"/>
      <p:bldP spid="3" grpId="0"/>
      <p:bldP spid="79" grpId="0" animBg="1"/>
      <p:bldP spid="83" grpId="0" animBg="1"/>
      <p:bldP spid="4"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47"/>
          <p:cNvSpPr>
            <a:spLocks noChangeArrowheads="1"/>
          </p:cNvSpPr>
          <p:nvPr/>
        </p:nvSpPr>
        <p:spPr bwMode="auto">
          <a:xfrm>
            <a:off x="2550193" y="3382706"/>
            <a:ext cx="4901882" cy="161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8" tIns="34286" rIns="68568" bIns="3428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20000"/>
              </a:lnSpc>
              <a:spcAft>
                <a:spcPts val="600"/>
              </a:spcAft>
              <a:buNone/>
              <a:tabLst>
                <a:tab pos="182880" algn="l"/>
              </a:tabLst>
            </a:pPr>
            <a:r>
              <a:rPr lang="zh-CN" altLang="en-US" sz="1600" b="1" spc="-5" dirty="0">
                <a:solidFill>
                  <a:srgbClr val="1D4971"/>
                </a:solidFill>
                <a:latin typeface="+mn-ea"/>
                <a:ea typeface="+mn-ea"/>
              </a:rPr>
              <a:t>绝对多数投票法：</a:t>
            </a:r>
            <a:endParaRPr lang="en-US" altLang="zh-CN" sz="1600" b="1" spc="-5" dirty="0">
              <a:solidFill>
                <a:srgbClr val="1D4971"/>
              </a:solidFill>
              <a:latin typeface="+mn-ea"/>
              <a:ea typeface="+mn-ea"/>
            </a:endParaRPr>
          </a:p>
          <a:p>
            <a:pPr algn="just">
              <a:lnSpc>
                <a:spcPct val="120000"/>
              </a:lnSpc>
              <a:spcAft>
                <a:spcPts val="600"/>
              </a:spcAft>
              <a:buNone/>
              <a:tabLst>
                <a:tab pos="182880" algn="l"/>
              </a:tabLst>
            </a:pPr>
            <a:endParaRPr lang="en-US" altLang="zh-CN" sz="1400" spc="-5" dirty="0">
              <a:latin typeface="Times New Roman" panose="02020603050405020304" pitchFamily="18" charset="0"/>
              <a:ea typeface="宋体" panose="02010600030101010101" pitchFamily="2" charset="-122"/>
            </a:endParaRPr>
          </a:p>
          <a:p>
            <a:pPr algn="just">
              <a:lnSpc>
                <a:spcPct val="120000"/>
              </a:lnSpc>
              <a:spcAft>
                <a:spcPts val="600"/>
              </a:spcAft>
              <a:buNone/>
              <a:tabLst>
                <a:tab pos="182880" algn="l"/>
              </a:tabLst>
            </a:pPr>
            <a:r>
              <a:rPr lang="en-US" altLang="zh-CN" sz="1400" spc="-5" dirty="0">
                <a:latin typeface="Times New Roman" panose="02020603050405020304" pitchFamily="18" charset="0"/>
                <a:ea typeface="宋体" panose="02010600030101010101" pitchFamily="2" charset="-122"/>
              </a:rPr>
              <a:t>         </a:t>
            </a:r>
            <a:r>
              <a:rPr lang="zh-CN" altLang="en-US" sz="1400" spc="-5" dirty="0">
                <a:latin typeface="Times New Roman" panose="02020603050405020304" pitchFamily="18" charset="0"/>
                <a:ea typeface="宋体" panose="02010600030101010101" pitchFamily="2" charset="-122"/>
              </a:rPr>
              <a:t>集成的结果是选择票数超过一半的类别，即假设有一半以上的基学习器都预测了类别</a:t>
            </a:r>
            <a:r>
              <a:rPr lang="en-US" altLang="zh-CN" sz="1400" spc="-5" dirty="0">
                <a:latin typeface="Times New Roman" panose="02020603050405020304" pitchFamily="18" charset="0"/>
                <a:ea typeface="宋体" panose="02010600030101010101" pitchFamily="2" charset="-122"/>
              </a:rPr>
              <a:t>j</a:t>
            </a:r>
            <a:r>
              <a:rPr lang="zh-CN" altLang="en-US" sz="1400" spc="-5" dirty="0">
                <a:latin typeface="Times New Roman" panose="02020603050405020304" pitchFamily="18" charset="0"/>
                <a:ea typeface="宋体" panose="02010600030101010101" pitchFamily="2" charset="-122"/>
              </a:rPr>
              <a:t>，那么此时集成后的学习器给出的预测结果就是</a:t>
            </a:r>
            <a:r>
              <a:rPr lang="en-US" altLang="zh-CN" sz="1400" spc="-5" dirty="0">
                <a:latin typeface="Times New Roman" panose="02020603050405020304" pitchFamily="18" charset="0"/>
                <a:ea typeface="宋体" panose="02010600030101010101" pitchFamily="2" charset="-122"/>
              </a:rPr>
              <a:t>j</a:t>
            </a:r>
            <a:r>
              <a:rPr lang="zh-CN" altLang="en-US" sz="1400" spc="-5" dirty="0">
                <a:latin typeface="Times New Roman" panose="02020603050405020304" pitchFamily="18" charset="0"/>
                <a:ea typeface="宋体" panose="02010600030101010101" pitchFamily="2" charset="-122"/>
              </a:rPr>
              <a:t>，否则拒绝预测。 </a:t>
            </a:r>
            <a:endParaRPr lang="en-US" altLang="zh-CN" sz="1400" spc="-5" dirty="0">
              <a:latin typeface="Times New Roman" panose="02020603050405020304" pitchFamily="18" charset="0"/>
              <a:ea typeface="宋体" panose="02010600030101010101" pitchFamily="2" charset="-122"/>
            </a:endParaRPr>
          </a:p>
        </p:txBody>
      </p:sp>
      <p:grpSp>
        <p:nvGrpSpPr>
          <p:cNvPr id="4" name="组合 3"/>
          <p:cNvGrpSpPr/>
          <p:nvPr/>
        </p:nvGrpSpPr>
        <p:grpSpPr>
          <a:xfrm>
            <a:off x="601291" y="1169246"/>
            <a:ext cx="1527782" cy="1494308"/>
            <a:chOff x="1900816" y="1270770"/>
            <a:chExt cx="2158455" cy="2196000"/>
          </a:xfrm>
        </p:grpSpPr>
        <p:grpSp>
          <p:nvGrpSpPr>
            <p:cNvPr id="51" name="组合 50"/>
            <p:cNvGrpSpPr>
              <a:grpSpLocks noChangeAspect="1"/>
            </p:cNvGrpSpPr>
            <p:nvPr/>
          </p:nvGrpSpPr>
          <p:grpSpPr>
            <a:xfrm>
              <a:off x="1900816" y="1270770"/>
              <a:ext cx="2158455" cy="2196000"/>
              <a:chOff x="5397500" y="5734050"/>
              <a:chExt cx="365125" cy="371476"/>
            </a:xfrm>
            <a:solidFill>
              <a:srgbClr val="1B4367"/>
            </a:solidFill>
          </p:grpSpPr>
          <p:sp>
            <p:nvSpPr>
              <p:cNvPr id="56"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zh-CN" altLang="en-US" sz="1875" b="0" i="0" u="none" strike="noStrike" kern="120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57"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zh-CN" altLang="en-US" sz="1875" b="0" i="0" u="none" strike="noStrike" kern="120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58"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zh-CN" altLang="en-US" sz="1875" b="0" i="0" u="none" strike="noStrike" kern="120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grpSp>
        <p:sp>
          <p:nvSpPr>
            <p:cNvPr id="2" name="TextBox 1"/>
            <p:cNvSpPr txBox="1"/>
            <p:nvPr/>
          </p:nvSpPr>
          <p:spPr>
            <a:xfrm>
              <a:off x="3012825" y="1616423"/>
              <a:ext cx="789371" cy="67845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a:ea typeface="微软雅黑"/>
                  <a:cs typeface="+mn-cs"/>
                </a:rPr>
                <a:t>01</a:t>
              </a:r>
              <a:endParaRPr kumimoji="0" lang="zh-CN" altLang="en-US" sz="2400" b="0"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5" name="组合 4"/>
          <p:cNvGrpSpPr/>
          <p:nvPr/>
        </p:nvGrpSpPr>
        <p:grpSpPr>
          <a:xfrm>
            <a:off x="601291" y="3045008"/>
            <a:ext cx="1527780" cy="1576239"/>
            <a:chOff x="1900827" y="3833156"/>
            <a:chExt cx="2158444" cy="2196000"/>
          </a:xfrm>
        </p:grpSpPr>
        <p:grpSp>
          <p:nvGrpSpPr>
            <p:cNvPr id="61" name="组合 60"/>
            <p:cNvGrpSpPr>
              <a:grpSpLocks noChangeAspect="1"/>
            </p:cNvGrpSpPr>
            <p:nvPr/>
          </p:nvGrpSpPr>
          <p:grpSpPr>
            <a:xfrm>
              <a:off x="1900827" y="3833156"/>
              <a:ext cx="2158444" cy="2196000"/>
              <a:chOff x="5397500" y="5734050"/>
              <a:chExt cx="365123" cy="371476"/>
            </a:xfrm>
            <a:solidFill>
              <a:srgbClr val="1B4367"/>
            </a:solidFill>
          </p:grpSpPr>
          <p:sp>
            <p:nvSpPr>
              <p:cNvPr id="62"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w="9525">
                <a:noFill/>
                <a:round/>
              </a:ln>
            </p:spPr>
            <p:txBody>
              <a:bodyPr vert="horz" wrap="square" lIns="91440" tIns="45720" rIns="91440" bIns="45720" numCol="1" anchor="t" anchorCtr="0" compatLnSpc="1"/>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zh-CN" altLang="en-US" sz="1875"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63" name="Freeform 289"/>
              <p:cNvSpPr>
                <a:spLocks noEditPoints="1"/>
              </p:cNvSpPr>
              <p:nvPr/>
            </p:nvSpPr>
            <p:spPr bwMode="auto">
              <a:xfrm>
                <a:off x="5537198"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w="9525">
                <a:noFill/>
                <a:round/>
              </a:ln>
            </p:spPr>
            <p:txBody>
              <a:bodyPr vert="horz" wrap="square" lIns="91440" tIns="45720" rIns="91440" bIns="45720" numCol="1" anchor="t" anchorCtr="0" compatLnSpc="1"/>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zh-CN" altLang="en-US" sz="1875"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64"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w="9525">
                <a:noFill/>
                <a:round/>
              </a:ln>
            </p:spPr>
            <p:txBody>
              <a:bodyPr vert="horz" wrap="square" lIns="91440" tIns="45720" rIns="91440" bIns="45720" numCol="1" anchor="t" anchorCtr="0" compatLnSpc="1"/>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zh-CN" altLang="en-US" sz="1875"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grpSp>
        <p:sp>
          <p:nvSpPr>
            <p:cNvPr id="54" name="TextBox 53"/>
            <p:cNvSpPr txBox="1"/>
            <p:nvPr/>
          </p:nvSpPr>
          <p:spPr>
            <a:xfrm>
              <a:off x="3012832" y="4177867"/>
              <a:ext cx="784042" cy="643187"/>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a:ea typeface="微软雅黑"/>
                  <a:cs typeface="+mn-cs"/>
                </a:rPr>
                <a:t>02</a:t>
              </a:r>
              <a:endParaRPr kumimoji="0" lang="zh-CN" altLang="en-US" sz="2400" b="0" i="0" u="none" strike="noStrike" kern="1200" cap="none" spc="0" normalizeH="0" baseline="0" noProof="0" dirty="0">
                <a:ln>
                  <a:noFill/>
                </a:ln>
                <a:solidFill>
                  <a:srgbClr val="002060"/>
                </a:solidFill>
                <a:effectLst/>
                <a:uLnTx/>
                <a:uFillTx/>
                <a:latin typeface="微软雅黑"/>
                <a:ea typeface="微软雅黑"/>
                <a:cs typeface="+mn-cs"/>
              </a:endParaRPr>
            </a:p>
          </p:txBody>
        </p:sp>
      </p:grpSp>
      <p:sp>
        <p:nvSpPr>
          <p:cNvPr id="19" name="文本框 18">
            <a:extLst>
              <a:ext uri="{FF2B5EF4-FFF2-40B4-BE49-F238E27FC236}">
                <a16:creationId xmlns:a16="http://schemas.microsoft.com/office/drawing/2014/main" xmlns="" id="{1A51F70E-DE69-414D-8BD7-60D00823DBD5}"/>
              </a:ext>
            </a:extLst>
          </p:cNvPr>
          <p:cNvSpPr txBox="1"/>
          <p:nvPr/>
        </p:nvSpPr>
        <p:spPr>
          <a:xfrm>
            <a:off x="727454" y="289297"/>
            <a:ext cx="2504061" cy="377026"/>
          </a:xfrm>
          <a:prstGeom prst="rect">
            <a:avLst/>
          </a:prstGeom>
          <a:noFill/>
        </p:spPr>
        <p:txBody>
          <a:bodyPr wrap="square" lIns="68580" tIns="34290" rIns="68580" bIns="34290" rtlCol="0">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B4367"/>
                </a:solidFill>
                <a:effectLst/>
                <a:uLnTx/>
                <a:uFillTx/>
                <a:latin typeface="微软雅黑"/>
                <a:ea typeface="微软雅黑"/>
                <a:cs typeface="+mn-ea"/>
                <a:sym typeface="+mn-lt"/>
              </a:rPr>
              <a:t>3. </a:t>
            </a:r>
            <a:r>
              <a:rPr kumimoji="0" lang="zh-CN" altLang="en-US" sz="2000" b="1" i="0" u="none" strike="noStrike" kern="1200" cap="none" spc="0" normalizeH="0" baseline="0" noProof="0" dirty="0">
                <a:ln>
                  <a:noFill/>
                </a:ln>
                <a:solidFill>
                  <a:srgbClr val="1B4367"/>
                </a:solidFill>
                <a:effectLst/>
                <a:uLnTx/>
                <a:uFillTx/>
                <a:latin typeface="微软雅黑"/>
                <a:ea typeface="微软雅黑"/>
                <a:cs typeface="+mn-ea"/>
                <a:sym typeface="+mn-lt"/>
              </a:rPr>
              <a:t>集成学习</a:t>
            </a:r>
          </a:p>
        </p:txBody>
      </p:sp>
      <p:pic>
        <p:nvPicPr>
          <p:cNvPr id="8" name="图片 7">
            <a:extLst>
              <a:ext uri="{FF2B5EF4-FFF2-40B4-BE49-F238E27FC236}">
                <a16:creationId xmlns:a16="http://schemas.microsoft.com/office/drawing/2014/main" xmlns="" id="{CDE8D9B2-3149-47C4-BF88-34802B6F1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216" y="3275983"/>
            <a:ext cx="2954491" cy="648082"/>
          </a:xfrm>
          <a:prstGeom prst="rect">
            <a:avLst/>
          </a:prstGeom>
        </p:spPr>
      </p:pic>
      <p:sp>
        <p:nvSpPr>
          <p:cNvPr id="17" name="文本框 15">
            <a:extLst>
              <a:ext uri="{FF2B5EF4-FFF2-40B4-BE49-F238E27FC236}">
                <a16:creationId xmlns:a16="http://schemas.microsoft.com/office/drawing/2014/main" xmlns="" id="{AC4255C4-E7B7-4B9B-8926-84DEFD8FEF2A}"/>
              </a:ext>
            </a:extLst>
          </p:cNvPr>
          <p:cNvSpPr txBox="1"/>
          <p:nvPr/>
        </p:nvSpPr>
        <p:spPr>
          <a:xfrm>
            <a:off x="2550193" y="1477548"/>
            <a:ext cx="1780023" cy="315471"/>
          </a:xfrm>
          <a:prstGeom prst="rect">
            <a:avLst/>
          </a:prstGeom>
          <a:noFill/>
        </p:spPr>
        <p:txBody>
          <a:bodyPr wrap="square" lIns="68580" tIns="34290" rIns="68580" b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600" b="1" dirty="0">
                <a:solidFill>
                  <a:srgbClr val="1B4367"/>
                </a:solidFill>
                <a:latin typeface="微软雅黑"/>
                <a:ea typeface="微软雅黑"/>
                <a:cs typeface="+mn-ea"/>
                <a:sym typeface="+mn-lt"/>
              </a:rPr>
              <a:t>对测试集进行预测</a:t>
            </a:r>
            <a:endParaRPr kumimoji="0" lang="zh-CN" altLang="en-US" sz="1600"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pic>
        <p:nvPicPr>
          <p:cNvPr id="6" name="图片 5">
            <a:extLst>
              <a:ext uri="{FF2B5EF4-FFF2-40B4-BE49-F238E27FC236}">
                <a16:creationId xmlns:a16="http://schemas.microsoft.com/office/drawing/2014/main" xmlns="" id="{403ED6FE-92B4-4689-B4DF-39A1A5FA80A7}"/>
              </a:ext>
            </a:extLst>
          </p:cNvPr>
          <p:cNvPicPr>
            <a:picLocks noChangeAspect="1"/>
          </p:cNvPicPr>
          <p:nvPr/>
        </p:nvPicPr>
        <p:blipFill rotWithShape="1">
          <a:blip r:embed="rId4">
            <a:extLst>
              <a:ext uri="{28A0092B-C50C-407E-A947-70E740481C1C}">
                <a14:useLocalDpi xmlns:a14="http://schemas.microsoft.com/office/drawing/2010/main" val="0"/>
              </a:ext>
            </a:extLst>
          </a:blip>
          <a:srcRect l="3838"/>
          <a:stretch/>
        </p:blipFill>
        <p:spPr>
          <a:xfrm>
            <a:off x="3612948" y="2044118"/>
            <a:ext cx="4345218" cy="802653"/>
          </a:xfrm>
          <a:prstGeom prst="rect">
            <a:avLst/>
          </a:prstGeom>
        </p:spPr>
      </p:pic>
    </p:spTree>
    <p:extLst>
      <p:ext uri="{BB962C8B-B14F-4D97-AF65-F5344CB8AC3E}">
        <p14:creationId xmlns:p14="http://schemas.microsoft.com/office/powerpoint/2010/main" val="63182068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75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250"/>
                            </p:stCondLst>
                            <p:childTnLst>
                              <p:par>
                                <p:cTn id="19" presetID="22" presetClass="entr" presetSubtype="1" fill="hold" grpId="0"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up)">
                                      <p:cBhvr>
                                        <p:cTn id="21" dur="500"/>
                                        <p:tgtEl>
                                          <p:spTgt spid="74"/>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7"/>
                                        </p:tgtEl>
                                        <p:attrNameLst>
                                          <p:attrName>ppt_y</p:attrName>
                                        </p:attrNameLst>
                                      </p:cBhvr>
                                      <p:tavLst>
                                        <p:tav tm="0">
                                          <p:val>
                                            <p:strVal val="#ppt_y"/>
                                          </p:val>
                                        </p:tav>
                                        <p:tav tm="100000">
                                          <p:val>
                                            <p:strVal val="#ppt_y"/>
                                          </p:val>
                                        </p:tav>
                                      </p:tavLst>
                                    </p:anim>
                                    <p:anim calcmode="lin" valueType="num">
                                      <p:cBhvr>
                                        <p:cTn id="3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9"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3400" b="1" i="0" u="none" strike="noStrike" kern="1200" cap="none" spc="0" normalizeH="0" baseline="0" noProof="0" dirty="0">
                <a:ln>
                  <a:noFill/>
                </a:ln>
                <a:solidFill>
                  <a:srgbClr val="1B4367"/>
                </a:solidFill>
                <a:effectLst/>
                <a:uLnTx/>
                <a:uFillTx/>
                <a:latin typeface="微软雅黑"/>
                <a:ea typeface="微软雅黑"/>
                <a:cs typeface="+mn-ea"/>
                <a:sym typeface="+mn-lt"/>
              </a:rPr>
              <a:t>总结</a:t>
            </a: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ts val="3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微软雅黑"/>
                <a:ea typeface="微软雅黑"/>
                <a:cs typeface="+mn-ea"/>
                <a:sym typeface="+mn-lt"/>
              </a:rPr>
              <a:t>04</a:t>
            </a:r>
            <a:endParaRPr kumimoji="0" lang="zh-CN" altLang="en-US" sz="5400" b="0" i="0" u="none" strike="noStrike" kern="1200" cap="none" spc="0" normalizeH="0" baseline="0" noProof="0" dirty="0">
              <a:ln>
                <a:noFill/>
              </a:ln>
              <a:solidFill>
                <a:prstClr val="white"/>
              </a:solidFill>
              <a:effectLst/>
              <a:uLnTx/>
              <a:uFillTx/>
              <a:latin typeface="微软雅黑"/>
              <a:ea typeface="微软雅黑"/>
              <a:cs typeface="+mn-ea"/>
              <a:sym typeface="+mn-lt"/>
            </a:endParaRPr>
          </a:p>
          <a:p>
            <a:pPr marL="0" marR="0" lvl="0" indent="0" algn="ctr" defTabSz="6858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ea"/>
                <a:sym typeface="+mn-lt"/>
              </a:rPr>
              <a:t>PART </a:t>
            </a:r>
          </a:p>
        </p:txBody>
      </p:sp>
    </p:spTree>
    <p:extLst>
      <p:ext uri="{BB962C8B-B14F-4D97-AF65-F5344CB8AC3E}">
        <p14:creationId xmlns:p14="http://schemas.microsoft.com/office/powerpoint/2010/main" val="415543921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Other_3"/>
          <p:cNvSpPr/>
          <p:nvPr/>
        </p:nvSpPr>
        <p:spPr>
          <a:xfrm>
            <a:off x="3794154" y="1204306"/>
            <a:ext cx="1281388" cy="1281388"/>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0" name="MH_Other_1"/>
          <p:cNvSpPr/>
          <p:nvPr/>
        </p:nvSpPr>
        <p:spPr>
          <a:xfrm>
            <a:off x="1491669" y="1416304"/>
            <a:ext cx="858110"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1" name="MH_Other_2"/>
          <p:cNvSpPr/>
          <p:nvPr/>
        </p:nvSpPr>
        <p:spPr>
          <a:xfrm>
            <a:off x="2622645" y="1416304"/>
            <a:ext cx="856916"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2" name="MH_Other_3"/>
          <p:cNvSpPr/>
          <p:nvPr/>
        </p:nvSpPr>
        <p:spPr>
          <a:xfrm>
            <a:off x="5389658" y="1416304"/>
            <a:ext cx="856916"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3" name="MH_Other_4"/>
          <p:cNvSpPr/>
          <p:nvPr/>
        </p:nvSpPr>
        <p:spPr>
          <a:xfrm>
            <a:off x="6519876" y="1416304"/>
            <a:ext cx="857714"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4" name="MH_Other_5"/>
          <p:cNvSpPr/>
          <p:nvPr/>
        </p:nvSpPr>
        <p:spPr>
          <a:xfrm>
            <a:off x="2312382" y="1999370"/>
            <a:ext cx="326824" cy="32562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30" name="MH_Other_6"/>
          <p:cNvSpPr/>
          <p:nvPr/>
        </p:nvSpPr>
        <p:spPr>
          <a:xfrm>
            <a:off x="3431569" y="1364645"/>
            <a:ext cx="326824" cy="326822"/>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5" name="MH_Other_7"/>
          <p:cNvSpPr/>
          <p:nvPr/>
        </p:nvSpPr>
        <p:spPr>
          <a:xfrm>
            <a:off x="5082728" y="1996988"/>
            <a:ext cx="326824" cy="32562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3" name="MH_Other_8"/>
          <p:cNvSpPr/>
          <p:nvPr/>
        </p:nvSpPr>
        <p:spPr>
          <a:xfrm>
            <a:off x="6210488" y="1376551"/>
            <a:ext cx="326824" cy="326822"/>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7" name="MH_Other_9"/>
          <p:cNvSpPr/>
          <p:nvPr/>
        </p:nvSpPr>
        <p:spPr bwMode="auto">
          <a:xfrm>
            <a:off x="1730938" y="1620924"/>
            <a:ext cx="442913" cy="401479"/>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40" name="MH_Other_10"/>
          <p:cNvSpPr/>
          <p:nvPr/>
        </p:nvSpPr>
        <p:spPr bwMode="auto">
          <a:xfrm>
            <a:off x="2907276" y="1648547"/>
            <a:ext cx="288131" cy="392906"/>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18" name="MH_Other_11"/>
          <p:cNvSpPr/>
          <p:nvPr/>
        </p:nvSpPr>
        <p:spPr bwMode="auto">
          <a:xfrm>
            <a:off x="4205058" y="1615210"/>
            <a:ext cx="459581" cy="459581"/>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42" name="MH_Other_12"/>
          <p:cNvSpPr/>
          <p:nvPr/>
        </p:nvSpPr>
        <p:spPr bwMode="auto">
          <a:xfrm>
            <a:off x="5660001" y="1685218"/>
            <a:ext cx="316706" cy="320516"/>
          </a:xfrm>
          <a:custGeom>
            <a:avLst/>
            <a:gdLst>
              <a:gd name="T0" fmla="*/ 2147483646 w 5438"/>
              <a:gd name="T1" fmla="*/ 0 h 5494"/>
              <a:gd name="T2" fmla="*/ 0 w 5438"/>
              <a:gd name="T3" fmla="*/ 2147483646 h 5494"/>
              <a:gd name="T4" fmla="*/ 2147483646 w 5438"/>
              <a:gd name="T5" fmla="*/ 2147483646 h 5494"/>
              <a:gd name="T6" fmla="*/ 2147483646 w 5438"/>
              <a:gd name="T7" fmla="*/ 2147483646 h 5494"/>
              <a:gd name="T8" fmla="*/ 2147483646 w 5438"/>
              <a:gd name="T9" fmla="*/ 2147483646 h 5494"/>
              <a:gd name="T10" fmla="*/ 2147483646 w 5438"/>
              <a:gd name="T11" fmla="*/ 2147483646 h 5494"/>
              <a:gd name="T12" fmla="*/ 2147483646 w 5438"/>
              <a:gd name="T13" fmla="*/ 2147483646 h 5494"/>
              <a:gd name="T14" fmla="*/ 2147483646 w 5438"/>
              <a:gd name="T15" fmla="*/ 2147483646 h 5494"/>
              <a:gd name="T16" fmla="*/ 2147483646 w 5438"/>
              <a:gd name="T17" fmla="*/ 2147483646 h 5494"/>
              <a:gd name="T18" fmla="*/ 2147483646 w 5438"/>
              <a:gd name="T19" fmla="*/ 2147483646 h 5494"/>
              <a:gd name="T20" fmla="*/ 2147483646 w 5438"/>
              <a:gd name="T21" fmla="*/ 2147483646 h 5494"/>
              <a:gd name="T22" fmla="*/ 2147483646 w 5438"/>
              <a:gd name="T23" fmla="*/ 2147483646 h 5494"/>
              <a:gd name="T24" fmla="*/ 2147483646 w 5438"/>
              <a:gd name="T25" fmla="*/ 2147483646 h 5494"/>
              <a:gd name="T26" fmla="*/ 2147483646 w 5438"/>
              <a:gd name="T27" fmla="*/ 2147483646 h 5494"/>
              <a:gd name="T28" fmla="*/ 2147483646 w 5438"/>
              <a:gd name="T29" fmla="*/ 2147483646 h 5494"/>
              <a:gd name="T30" fmla="*/ 2147483646 w 5438"/>
              <a:gd name="T31" fmla="*/ 2147483646 h 5494"/>
              <a:gd name="T32" fmla="*/ 2147483646 w 5438"/>
              <a:gd name="T33" fmla="*/ 2147483646 h 5494"/>
              <a:gd name="T34" fmla="*/ 2147483646 w 5438"/>
              <a:gd name="T35" fmla="*/ 2147483646 h 5494"/>
              <a:gd name="T36" fmla="*/ 2147483646 w 5438"/>
              <a:gd name="T37" fmla="*/ 2147483646 h 5494"/>
              <a:gd name="T38" fmla="*/ 2147483646 w 5438"/>
              <a:gd name="T39" fmla="*/ 2147483646 h 5494"/>
              <a:gd name="T40" fmla="*/ 2147483646 w 5438"/>
              <a:gd name="T41" fmla="*/ 2147483646 h 5494"/>
              <a:gd name="T42" fmla="*/ 2147483646 w 5438"/>
              <a:gd name="T43" fmla="*/ 2147483646 h 5494"/>
              <a:gd name="T44" fmla="*/ 2147483646 w 5438"/>
              <a:gd name="T45" fmla="*/ 2147483646 h 5494"/>
              <a:gd name="T46" fmla="*/ 2147483646 w 5438"/>
              <a:gd name="T47" fmla="*/ 2147483646 h 5494"/>
              <a:gd name="T48" fmla="*/ 2147483646 w 5438"/>
              <a:gd name="T49" fmla="*/ 2147483646 h 5494"/>
              <a:gd name="T50" fmla="*/ 2147483646 w 5438"/>
              <a:gd name="T51" fmla="*/ 2147483646 h 5494"/>
              <a:gd name="T52" fmla="*/ 2147483646 w 5438"/>
              <a:gd name="T53" fmla="*/ 2147483646 h 5494"/>
              <a:gd name="T54" fmla="*/ 2147483646 w 5438"/>
              <a:gd name="T55" fmla="*/ 2147483646 h 5494"/>
              <a:gd name="T56" fmla="*/ 2147483646 w 5438"/>
              <a:gd name="T57" fmla="*/ 2147483646 h 5494"/>
              <a:gd name="T58" fmla="*/ 2147483646 w 5438"/>
              <a:gd name="T59" fmla="*/ 2147483646 h 5494"/>
              <a:gd name="T60" fmla="*/ 2147483646 w 5438"/>
              <a:gd name="T61" fmla="*/ 2147483646 h 5494"/>
              <a:gd name="T62" fmla="*/ 2147483646 w 5438"/>
              <a:gd name="T63" fmla="*/ 2147483646 h 5494"/>
              <a:gd name="T64" fmla="*/ 2147483646 w 5438"/>
              <a:gd name="T65" fmla="*/ 2147483646 h 5494"/>
              <a:gd name="T66" fmla="*/ 2147483646 w 5438"/>
              <a:gd name="T67" fmla="*/ 2147483646 h 5494"/>
              <a:gd name="T68" fmla="*/ 2147483646 w 5438"/>
              <a:gd name="T69" fmla="*/ 2147483646 h 5494"/>
              <a:gd name="T70" fmla="*/ 2147483646 w 5438"/>
              <a:gd name="T71" fmla="*/ 2147483646 h 5494"/>
              <a:gd name="T72" fmla="*/ 2147483646 w 5438"/>
              <a:gd name="T73" fmla="*/ 2147483646 h 5494"/>
              <a:gd name="T74" fmla="*/ 2147483646 w 5438"/>
              <a:gd name="T75" fmla="*/ 2147483646 h 5494"/>
              <a:gd name="T76" fmla="*/ 2147483646 w 5438"/>
              <a:gd name="T77" fmla="*/ 2147483646 h 5494"/>
              <a:gd name="T78" fmla="*/ 2147483646 w 5438"/>
              <a:gd name="T79" fmla="*/ 2147483646 h 5494"/>
              <a:gd name="T80" fmla="*/ 2147483646 w 5438"/>
              <a:gd name="T81" fmla="*/ 2147483646 h 5494"/>
              <a:gd name="T82" fmla="*/ 2147483646 w 5438"/>
              <a:gd name="T83" fmla="*/ 2147483646 h 5494"/>
              <a:gd name="T84" fmla="*/ 2147483646 w 5438"/>
              <a:gd name="T85" fmla="*/ 2147483646 h 5494"/>
              <a:gd name="T86" fmla="*/ 2147483646 w 5438"/>
              <a:gd name="T87" fmla="*/ 2147483646 h 5494"/>
              <a:gd name="T88" fmla="*/ 2147483646 w 5438"/>
              <a:gd name="T89" fmla="*/ 2147483646 h 5494"/>
              <a:gd name="T90" fmla="*/ 2147483646 w 5438"/>
              <a:gd name="T91" fmla="*/ 2147483646 h 5494"/>
              <a:gd name="T92" fmla="*/ 2147483646 w 5438"/>
              <a:gd name="T93" fmla="*/ 2147483646 h 5494"/>
              <a:gd name="T94" fmla="*/ 2147483646 w 5438"/>
              <a:gd name="T95" fmla="*/ 2147483646 h 5494"/>
              <a:gd name="T96" fmla="*/ 2147483646 w 5438"/>
              <a:gd name="T97" fmla="*/ 2147483646 h 5494"/>
              <a:gd name="T98" fmla="*/ 2147483646 w 5438"/>
              <a:gd name="T99" fmla="*/ 2147483646 h 5494"/>
              <a:gd name="T100" fmla="*/ 2147483646 w 5438"/>
              <a:gd name="T101" fmla="*/ 2147483646 h 5494"/>
              <a:gd name="T102" fmla="*/ 2147483646 w 5438"/>
              <a:gd name="T103" fmla="*/ 2147483646 h 5494"/>
              <a:gd name="T104" fmla="*/ 2147483646 w 5438"/>
              <a:gd name="T105" fmla="*/ 2147483646 h 5494"/>
              <a:gd name="T106" fmla="*/ 2147483646 w 5438"/>
              <a:gd name="T107" fmla="*/ 2147483646 h 5494"/>
              <a:gd name="T108" fmla="*/ 2147483646 w 5438"/>
              <a:gd name="T109" fmla="*/ 2147483646 h 5494"/>
              <a:gd name="T110" fmla="*/ 2147483646 w 5438"/>
              <a:gd name="T111" fmla="*/ 2147483646 h 5494"/>
              <a:gd name="T112" fmla="*/ 2147483646 w 5438"/>
              <a:gd name="T113" fmla="*/ 2147483646 h 5494"/>
              <a:gd name="T114" fmla="*/ 2147483646 w 5438"/>
              <a:gd name="T115" fmla="*/ 2147483646 h 5494"/>
              <a:gd name="T116" fmla="*/ 2147483646 w 5438"/>
              <a:gd name="T117" fmla="*/ 2147483646 h 5494"/>
              <a:gd name="T118" fmla="*/ 2147483646 w 5438"/>
              <a:gd name="T119" fmla="*/ 2147483646 h 54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38" h="5494">
                <a:moveTo>
                  <a:pt x="2825" y="454"/>
                </a:moveTo>
                <a:lnTo>
                  <a:pt x="2825" y="0"/>
                </a:lnTo>
                <a:lnTo>
                  <a:pt x="2514" y="0"/>
                </a:lnTo>
                <a:lnTo>
                  <a:pt x="2514" y="454"/>
                </a:lnTo>
                <a:lnTo>
                  <a:pt x="0" y="454"/>
                </a:lnTo>
                <a:lnTo>
                  <a:pt x="0" y="1259"/>
                </a:lnTo>
                <a:lnTo>
                  <a:pt x="276" y="1259"/>
                </a:lnTo>
                <a:lnTo>
                  <a:pt x="276" y="4295"/>
                </a:lnTo>
                <a:lnTo>
                  <a:pt x="2197" y="4295"/>
                </a:lnTo>
                <a:lnTo>
                  <a:pt x="1028" y="5252"/>
                </a:lnTo>
                <a:lnTo>
                  <a:pt x="1225" y="5494"/>
                </a:lnTo>
                <a:lnTo>
                  <a:pt x="2689" y="4295"/>
                </a:lnTo>
                <a:lnTo>
                  <a:pt x="2699" y="4295"/>
                </a:lnTo>
                <a:lnTo>
                  <a:pt x="4163" y="5494"/>
                </a:lnTo>
                <a:lnTo>
                  <a:pt x="4360" y="5252"/>
                </a:lnTo>
                <a:lnTo>
                  <a:pt x="3192" y="4295"/>
                </a:lnTo>
                <a:lnTo>
                  <a:pt x="5105" y="4295"/>
                </a:lnTo>
                <a:lnTo>
                  <a:pt x="5105" y="1259"/>
                </a:lnTo>
                <a:lnTo>
                  <a:pt x="5438" y="1259"/>
                </a:lnTo>
                <a:lnTo>
                  <a:pt x="5438" y="454"/>
                </a:lnTo>
                <a:lnTo>
                  <a:pt x="2825" y="454"/>
                </a:lnTo>
                <a:close/>
                <a:moveTo>
                  <a:pt x="4793" y="3983"/>
                </a:moveTo>
                <a:lnTo>
                  <a:pt x="587" y="3983"/>
                </a:lnTo>
                <a:lnTo>
                  <a:pt x="587" y="1259"/>
                </a:lnTo>
                <a:lnTo>
                  <a:pt x="4793" y="1259"/>
                </a:lnTo>
                <a:lnTo>
                  <a:pt x="4793" y="3983"/>
                </a:lnTo>
                <a:close/>
                <a:moveTo>
                  <a:pt x="1611" y="3281"/>
                </a:moveTo>
                <a:lnTo>
                  <a:pt x="1611" y="2471"/>
                </a:lnTo>
                <a:lnTo>
                  <a:pt x="2422" y="2471"/>
                </a:lnTo>
                <a:lnTo>
                  <a:pt x="2420" y="2429"/>
                </a:lnTo>
                <a:lnTo>
                  <a:pt x="2417" y="2388"/>
                </a:lnTo>
                <a:lnTo>
                  <a:pt x="2412" y="2347"/>
                </a:lnTo>
                <a:lnTo>
                  <a:pt x="2405" y="2308"/>
                </a:lnTo>
                <a:lnTo>
                  <a:pt x="2396" y="2268"/>
                </a:lnTo>
                <a:lnTo>
                  <a:pt x="2385" y="2230"/>
                </a:lnTo>
                <a:lnTo>
                  <a:pt x="2373" y="2192"/>
                </a:lnTo>
                <a:lnTo>
                  <a:pt x="2358" y="2156"/>
                </a:lnTo>
                <a:lnTo>
                  <a:pt x="2341" y="2120"/>
                </a:lnTo>
                <a:lnTo>
                  <a:pt x="2324" y="2085"/>
                </a:lnTo>
                <a:lnTo>
                  <a:pt x="2304" y="2051"/>
                </a:lnTo>
                <a:lnTo>
                  <a:pt x="2284" y="2018"/>
                </a:lnTo>
                <a:lnTo>
                  <a:pt x="2260" y="1986"/>
                </a:lnTo>
                <a:lnTo>
                  <a:pt x="2237" y="1956"/>
                </a:lnTo>
                <a:lnTo>
                  <a:pt x="2210" y="1926"/>
                </a:lnTo>
                <a:lnTo>
                  <a:pt x="2184" y="1898"/>
                </a:lnTo>
                <a:lnTo>
                  <a:pt x="2156" y="1871"/>
                </a:lnTo>
                <a:lnTo>
                  <a:pt x="2126" y="1846"/>
                </a:lnTo>
                <a:lnTo>
                  <a:pt x="2096" y="1822"/>
                </a:lnTo>
                <a:lnTo>
                  <a:pt x="2064" y="1799"/>
                </a:lnTo>
                <a:lnTo>
                  <a:pt x="2031" y="1778"/>
                </a:lnTo>
                <a:lnTo>
                  <a:pt x="1997" y="1759"/>
                </a:lnTo>
                <a:lnTo>
                  <a:pt x="1962" y="1741"/>
                </a:lnTo>
                <a:lnTo>
                  <a:pt x="1926" y="1724"/>
                </a:lnTo>
                <a:lnTo>
                  <a:pt x="1890" y="1710"/>
                </a:lnTo>
                <a:lnTo>
                  <a:pt x="1852" y="1697"/>
                </a:lnTo>
                <a:lnTo>
                  <a:pt x="1814" y="1686"/>
                </a:lnTo>
                <a:lnTo>
                  <a:pt x="1774" y="1677"/>
                </a:lnTo>
                <a:lnTo>
                  <a:pt x="1735" y="1670"/>
                </a:lnTo>
                <a:lnTo>
                  <a:pt x="1694" y="1665"/>
                </a:lnTo>
                <a:lnTo>
                  <a:pt x="1653" y="1662"/>
                </a:lnTo>
                <a:lnTo>
                  <a:pt x="1611" y="1660"/>
                </a:lnTo>
                <a:lnTo>
                  <a:pt x="1569" y="1662"/>
                </a:lnTo>
                <a:lnTo>
                  <a:pt x="1528" y="1665"/>
                </a:lnTo>
                <a:lnTo>
                  <a:pt x="1487" y="1670"/>
                </a:lnTo>
                <a:lnTo>
                  <a:pt x="1448" y="1677"/>
                </a:lnTo>
                <a:lnTo>
                  <a:pt x="1408" y="1686"/>
                </a:lnTo>
                <a:lnTo>
                  <a:pt x="1369" y="1697"/>
                </a:lnTo>
                <a:lnTo>
                  <a:pt x="1332" y="1710"/>
                </a:lnTo>
                <a:lnTo>
                  <a:pt x="1295" y="1724"/>
                </a:lnTo>
                <a:lnTo>
                  <a:pt x="1260" y="1741"/>
                </a:lnTo>
                <a:lnTo>
                  <a:pt x="1224" y="1759"/>
                </a:lnTo>
                <a:lnTo>
                  <a:pt x="1191" y="1778"/>
                </a:lnTo>
                <a:lnTo>
                  <a:pt x="1157" y="1799"/>
                </a:lnTo>
                <a:lnTo>
                  <a:pt x="1126" y="1822"/>
                </a:lnTo>
                <a:lnTo>
                  <a:pt x="1096" y="1846"/>
                </a:lnTo>
                <a:lnTo>
                  <a:pt x="1066" y="1871"/>
                </a:lnTo>
                <a:lnTo>
                  <a:pt x="1038" y="1898"/>
                </a:lnTo>
                <a:lnTo>
                  <a:pt x="1011" y="1926"/>
                </a:lnTo>
                <a:lnTo>
                  <a:pt x="986" y="1956"/>
                </a:lnTo>
                <a:lnTo>
                  <a:pt x="962" y="1986"/>
                </a:lnTo>
                <a:lnTo>
                  <a:pt x="939" y="2018"/>
                </a:lnTo>
                <a:lnTo>
                  <a:pt x="918" y="2051"/>
                </a:lnTo>
                <a:lnTo>
                  <a:pt x="899" y="2085"/>
                </a:lnTo>
                <a:lnTo>
                  <a:pt x="881" y="2120"/>
                </a:lnTo>
                <a:lnTo>
                  <a:pt x="864" y="2156"/>
                </a:lnTo>
                <a:lnTo>
                  <a:pt x="850" y="2192"/>
                </a:lnTo>
                <a:lnTo>
                  <a:pt x="837" y="2230"/>
                </a:lnTo>
                <a:lnTo>
                  <a:pt x="826" y="2268"/>
                </a:lnTo>
                <a:lnTo>
                  <a:pt x="817" y="2308"/>
                </a:lnTo>
                <a:lnTo>
                  <a:pt x="809" y="2347"/>
                </a:lnTo>
                <a:lnTo>
                  <a:pt x="804" y="2388"/>
                </a:lnTo>
                <a:lnTo>
                  <a:pt x="801" y="2429"/>
                </a:lnTo>
                <a:lnTo>
                  <a:pt x="800" y="2471"/>
                </a:lnTo>
                <a:lnTo>
                  <a:pt x="801" y="2513"/>
                </a:lnTo>
                <a:lnTo>
                  <a:pt x="804" y="2554"/>
                </a:lnTo>
                <a:lnTo>
                  <a:pt x="809" y="2595"/>
                </a:lnTo>
                <a:lnTo>
                  <a:pt x="817" y="2634"/>
                </a:lnTo>
                <a:lnTo>
                  <a:pt x="826" y="2674"/>
                </a:lnTo>
                <a:lnTo>
                  <a:pt x="837" y="2712"/>
                </a:lnTo>
                <a:lnTo>
                  <a:pt x="850" y="2750"/>
                </a:lnTo>
                <a:lnTo>
                  <a:pt x="864" y="2786"/>
                </a:lnTo>
                <a:lnTo>
                  <a:pt x="881" y="2822"/>
                </a:lnTo>
                <a:lnTo>
                  <a:pt x="899" y="2857"/>
                </a:lnTo>
                <a:lnTo>
                  <a:pt x="918" y="2891"/>
                </a:lnTo>
                <a:lnTo>
                  <a:pt x="939" y="2924"/>
                </a:lnTo>
                <a:lnTo>
                  <a:pt x="962" y="2956"/>
                </a:lnTo>
                <a:lnTo>
                  <a:pt x="986" y="2986"/>
                </a:lnTo>
                <a:lnTo>
                  <a:pt x="1011" y="3016"/>
                </a:lnTo>
                <a:lnTo>
                  <a:pt x="1038" y="3044"/>
                </a:lnTo>
                <a:lnTo>
                  <a:pt x="1066" y="3070"/>
                </a:lnTo>
                <a:lnTo>
                  <a:pt x="1096" y="3097"/>
                </a:lnTo>
                <a:lnTo>
                  <a:pt x="1126" y="3120"/>
                </a:lnTo>
                <a:lnTo>
                  <a:pt x="1157" y="3144"/>
                </a:lnTo>
                <a:lnTo>
                  <a:pt x="1191" y="3164"/>
                </a:lnTo>
                <a:lnTo>
                  <a:pt x="1224" y="3184"/>
                </a:lnTo>
                <a:lnTo>
                  <a:pt x="1260" y="3201"/>
                </a:lnTo>
                <a:lnTo>
                  <a:pt x="1295" y="3218"/>
                </a:lnTo>
                <a:lnTo>
                  <a:pt x="1332" y="3233"/>
                </a:lnTo>
                <a:lnTo>
                  <a:pt x="1369" y="3245"/>
                </a:lnTo>
                <a:lnTo>
                  <a:pt x="1408" y="3256"/>
                </a:lnTo>
                <a:lnTo>
                  <a:pt x="1448" y="3265"/>
                </a:lnTo>
                <a:lnTo>
                  <a:pt x="1487" y="3272"/>
                </a:lnTo>
                <a:lnTo>
                  <a:pt x="1528" y="3277"/>
                </a:lnTo>
                <a:lnTo>
                  <a:pt x="1569" y="3280"/>
                </a:lnTo>
                <a:lnTo>
                  <a:pt x="1611" y="3281"/>
                </a:lnTo>
                <a:close/>
                <a:moveTo>
                  <a:pt x="1838" y="3503"/>
                </a:moveTo>
                <a:lnTo>
                  <a:pt x="1838" y="3503"/>
                </a:lnTo>
                <a:lnTo>
                  <a:pt x="1881" y="3502"/>
                </a:lnTo>
                <a:lnTo>
                  <a:pt x="1921" y="3499"/>
                </a:lnTo>
                <a:lnTo>
                  <a:pt x="1962" y="3493"/>
                </a:lnTo>
                <a:lnTo>
                  <a:pt x="2002" y="3486"/>
                </a:lnTo>
                <a:lnTo>
                  <a:pt x="2041" y="3477"/>
                </a:lnTo>
                <a:lnTo>
                  <a:pt x="2080" y="3466"/>
                </a:lnTo>
                <a:lnTo>
                  <a:pt x="2117" y="3453"/>
                </a:lnTo>
                <a:lnTo>
                  <a:pt x="2154" y="3439"/>
                </a:lnTo>
                <a:lnTo>
                  <a:pt x="2190" y="3422"/>
                </a:lnTo>
                <a:lnTo>
                  <a:pt x="2225" y="3404"/>
                </a:lnTo>
                <a:lnTo>
                  <a:pt x="2259" y="3385"/>
                </a:lnTo>
                <a:lnTo>
                  <a:pt x="2292" y="3364"/>
                </a:lnTo>
                <a:lnTo>
                  <a:pt x="2323" y="3341"/>
                </a:lnTo>
                <a:lnTo>
                  <a:pt x="2355" y="3317"/>
                </a:lnTo>
                <a:lnTo>
                  <a:pt x="2384" y="3292"/>
                </a:lnTo>
                <a:lnTo>
                  <a:pt x="2411" y="3265"/>
                </a:lnTo>
                <a:lnTo>
                  <a:pt x="2439" y="3237"/>
                </a:lnTo>
                <a:lnTo>
                  <a:pt x="2464" y="3207"/>
                </a:lnTo>
                <a:lnTo>
                  <a:pt x="2488" y="3177"/>
                </a:lnTo>
                <a:lnTo>
                  <a:pt x="2511" y="3146"/>
                </a:lnTo>
                <a:lnTo>
                  <a:pt x="2532" y="3112"/>
                </a:lnTo>
                <a:lnTo>
                  <a:pt x="2551" y="3079"/>
                </a:lnTo>
                <a:lnTo>
                  <a:pt x="2570" y="3043"/>
                </a:lnTo>
                <a:lnTo>
                  <a:pt x="2586" y="3008"/>
                </a:lnTo>
                <a:lnTo>
                  <a:pt x="2600" y="2971"/>
                </a:lnTo>
                <a:lnTo>
                  <a:pt x="2612" y="2933"/>
                </a:lnTo>
                <a:lnTo>
                  <a:pt x="2623" y="2895"/>
                </a:lnTo>
                <a:lnTo>
                  <a:pt x="2633" y="2855"/>
                </a:lnTo>
                <a:lnTo>
                  <a:pt x="2640" y="2816"/>
                </a:lnTo>
                <a:lnTo>
                  <a:pt x="2645" y="2775"/>
                </a:lnTo>
                <a:lnTo>
                  <a:pt x="2648" y="2734"/>
                </a:lnTo>
                <a:lnTo>
                  <a:pt x="2649" y="2692"/>
                </a:lnTo>
                <a:lnTo>
                  <a:pt x="1838" y="2692"/>
                </a:lnTo>
                <a:lnTo>
                  <a:pt x="1838" y="3503"/>
                </a:lnTo>
                <a:close/>
                <a:moveTo>
                  <a:pt x="4318" y="1839"/>
                </a:moveTo>
                <a:lnTo>
                  <a:pt x="3281" y="1839"/>
                </a:lnTo>
                <a:lnTo>
                  <a:pt x="3281" y="2150"/>
                </a:lnTo>
                <a:lnTo>
                  <a:pt x="4318" y="2150"/>
                </a:lnTo>
                <a:lnTo>
                  <a:pt x="4318" y="1839"/>
                </a:lnTo>
                <a:close/>
                <a:moveTo>
                  <a:pt x="4318" y="2411"/>
                </a:moveTo>
                <a:lnTo>
                  <a:pt x="3281" y="2411"/>
                </a:lnTo>
                <a:lnTo>
                  <a:pt x="3281" y="2723"/>
                </a:lnTo>
                <a:lnTo>
                  <a:pt x="4318" y="2723"/>
                </a:lnTo>
                <a:lnTo>
                  <a:pt x="4318" y="2411"/>
                </a:lnTo>
                <a:close/>
                <a:moveTo>
                  <a:pt x="4318" y="2983"/>
                </a:moveTo>
                <a:lnTo>
                  <a:pt x="3281" y="2983"/>
                </a:lnTo>
                <a:lnTo>
                  <a:pt x="3281" y="3295"/>
                </a:lnTo>
                <a:lnTo>
                  <a:pt x="4318" y="3295"/>
                </a:lnTo>
                <a:lnTo>
                  <a:pt x="4318" y="2983"/>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19" name="MH_Other_13"/>
          <p:cNvSpPr/>
          <p:nvPr/>
        </p:nvSpPr>
        <p:spPr>
          <a:xfrm>
            <a:off x="6793476" y="1697124"/>
            <a:ext cx="309563" cy="296704"/>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cap="flat" cmpd="sng" algn="ctr">
            <a:noFill/>
            <a:prstDash val="solid"/>
            <a:miter lim="800000"/>
          </a:ln>
          <a:effec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20" name="MH_SubTitle_3"/>
          <p:cNvSpPr txBox="1"/>
          <p:nvPr/>
        </p:nvSpPr>
        <p:spPr>
          <a:xfrm>
            <a:off x="3922878" y="2735545"/>
            <a:ext cx="1054894" cy="564356"/>
          </a:xfrm>
          <a:prstGeom prst="rect">
            <a:avLst/>
          </a:prstGeom>
          <a:noFill/>
        </p:spPr>
        <p:txBody>
          <a:bodyPr lIns="0" tIns="0" rIns="0" bIns="0">
            <a:normAutofit/>
          </a:bodyPr>
          <a:lstStyle/>
          <a:p>
            <a:pPr algn="ctr">
              <a:lnSpc>
                <a:spcPct val="120000"/>
              </a:lnSpc>
              <a:defRPr/>
            </a:pPr>
            <a:r>
              <a:rPr lang="zh-CN" altLang="en-US" sz="1800" b="1" kern="0" dirty="0">
                <a:solidFill>
                  <a:srgbClr val="1B4367"/>
                </a:solidFill>
                <a:cs typeface="+mn-ea"/>
                <a:sym typeface="+mn-lt"/>
              </a:rPr>
              <a:t>参数调整</a:t>
            </a:r>
          </a:p>
        </p:txBody>
      </p:sp>
      <p:sp>
        <p:nvSpPr>
          <p:cNvPr id="22" name="MH_SubTitle_1"/>
          <p:cNvSpPr txBox="1"/>
          <p:nvPr/>
        </p:nvSpPr>
        <p:spPr>
          <a:xfrm>
            <a:off x="1961636" y="2527047"/>
            <a:ext cx="1081088" cy="657225"/>
          </a:xfrm>
          <a:prstGeom prst="rect">
            <a:avLst/>
          </a:prstGeom>
          <a:noFill/>
        </p:spPr>
        <p:txBody>
          <a:bodyPr lIns="0" tIns="0" rIns="0" bIns="0"/>
          <a:lstStyle/>
          <a:p>
            <a:pPr algn="ctr">
              <a:lnSpc>
                <a:spcPct val="120000"/>
              </a:lnSpc>
              <a:defRPr/>
            </a:pPr>
            <a:r>
              <a:rPr lang="zh-CN" altLang="en-US" sz="1800" b="1" kern="0" dirty="0">
                <a:solidFill>
                  <a:srgbClr val="1B4367"/>
                </a:solidFill>
                <a:cs typeface="+mn-ea"/>
                <a:sym typeface="+mn-lt"/>
              </a:rPr>
              <a:t>模型结构</a:t>
            </a:r>
          </a:p>
        </p:txBody>
      </p:sp>
      <p:sp>
        <p:nvSpPr>
          <p:cNvPr id="5138" name="MH_Desc_1"/>
          <p:cNvSpPr>
            <a:spLocks noChangeArrowheads="1"/>
          </p:cNvSpPr>
          <p:nvPr/>
        </p:nvSpPr>
        <p:spPr bwMode="auto">
          <a:xfrm>
            <a:off x="3014336" y="3299901"/>
            <a:ext cx="4122412" cy="1435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0" rIns="68580" bIns="0"/>
          <a:lstStyle/>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学习</a:t>
            </a:r>
            <a:r>
              <a:rPr lang="en-US" altLang="zh-CN" dirty="0" err="1">
                <a:latin typeface="宋体" panose="02010600030101010101" pitchFamily="2" charset="-122"/>
                <a:ea typeface="宋体" panose="02010600030101010101" pitchFamily="2" charset="-122"/>
              </a:rPr>
              <a:t>easydict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collection</a:t>
            </a:r>
            <a:r>
              <a:rPr lang="zh-CN" altLang="en-US" dirty="0">
                <a:latin typeface="宋体" panose="02010600030101010101" pitchFamily="2" charset="-122"/>
                <a:ea typeface="宋体" panose="02010600030101010101" pitchFamily="2" charset="-122"/>
              </a:rPr>
              <a:t>库</a:t>
            </a: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学会使用</a:t>
            </a:r>
            <a:r>
              <a:rPr lang="en-US" altLang="zh-CN" dirty="0">
                <a:latin typeface="宋体" panose="02010600030101010101" pitchFamily="2" charset="-122"/>
                <a:ea typeface="宋体" panose="02010600030101010101" pitchFamily="2" charset="-122"/>
              </a:rPr>
              <a:t>np</a:t>
            </a:r>
            <a:r>
              <a:rPr lang="zh-CN" altLang="en-US" dirty="0">
                <a:latin typeface="宋体" panose="02010600030101010101" pitchFamily="2" charset="-122"/>
                <a:ea typeface="宋体" panose="02010600030101010101" pitchFamily="2" charset="-122"/>
              </a:rPr>
              <a:t>库的</a:t>
            </a:r>
            <a:r>
              <a:rPr lang="en-US" altLang="zh-CN" dirty="0" err="1">
                <a:latin typeface="宋体" panose="02010600030101010101" pitchFamily="2" charset="-122"/>
                <a:ea typeface="宋体" panose="02010600030101010101" pitchFamily="2" charset="-122"/>
              </a:rPr>
              <a:t>vstack</a:t>
            </a:r>
            <a:r>
              <a:rPr lang="zh-CN" altLang="en-US" dirty="0">
                <a:latin typeface="宋体" panose="02010600030101010101" pitchFamily="2" charset="-122"/>
                <a:ea typeface="宋体" panose="02010600030101010101" pitchFamily="2" charset="-122"/>
              </a:rPr>
              <a:t>实现自环边和无向图</a:t>
            </a: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学习了图基本知识，</a:t>
            </a:r>
            <a:r>
              <a:rPr lang="en-US" altLang="zh-CN" dirty="0">
                <a:latin typeface="宋体" panose="02010600030101010101" pitchFamily="2" charset="-122"/>
                <a:ea typeface="宋体" panose="02010600030101010101" pitchFamily="2" charset="-122"/>
              </a:rPr>
              <a:t>GCN</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GAT</a:t>
            </a:r>
            <a:r>
              <a:rPr lang="zh-CN" altLang="en-US" dirty="0">
                <a:latin typeface="宋体" panose="02010600030101010101" pitchFamily="2" charset="-122"/>
                <a:ea typeface="宋体" panose="02010600030101010101" pitchFamily="2" charset="-122"/>
              </a:rPr>
              <a:t>算法。</a:t>
            </a:r>
            <a:endParaRPr lang="en-US" altLang="zh-CN" dirty="0">
              <a:latin typeface="宋体" panose="02010600030101010101" pitchFamily="2" charset="-122"/>
              <a:ea typeface="宋体" panose="02010600030101010101" pitchFamily="2" charset="-122"/>
            </a:endParaRPr>
          </a:p>
        </p:txBody>
      </p:sp>
      <p:sp>
        <p:nvSpPr>
          <p:cNvPr id="24" name="文本框 15"/>
          <p:cNvSpPr txBox="1"/>
          <p:nvPr/>
        </p:nvSpPr>
        <p:spPr>
          <a:xfrm>
            <a:off x="709387" y="732687"/>
            <a:ext cx="701628" cy="377026"/>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收获</a:t>
            </a:r>
          </a:p>
        </p:txBody>
      </p:sp>
      <p:sp>
        <p:nvSpPr>
          <p:cNvPr id="21" name="MH_SubTitle_5">
            <a:extLst>
              <a:ext uri="{FF2B5EF4-FFF2-40B4-BE49-F238E27FC236}">
                <a16:creationId xmlns:a16="http://schemas.microsoft.com/office/drawing/2014/main" xmlns="" id="{C441F8CB-E332-4329-A878-AD416263EFB7}"/>
              </a:ext>
            </a:extLst>
          </p:cNvPr>
          <p:cNvSpPr txBox="1"/>
          <p:nvPr/>
        </p:nvSpPr>
        <p:spPr>
          <a:xfrm>
            <a:off x="5791023" y="2470433"/>
            <a:ext cx="1389879" cy="385226"/>
          </a:xfrm>
          <a:prstGeom prst="rect">
            <a:avLst/>
          </a:prstGeom>
          <a:noFill/>
        </p:spPr>
        <p:txBody>
          <a:bodyPr lIns="0" tIns="0" rIns="0" bIns="0"/>
          <a:lstStyle/>
          <a:p>
            <a:pPr algn="ctr">
              <a:lnSpc>
                <a:spcPct val="120000"/>
              </a:lnSpc>
              <a:defRPr/>
            </a:pPr>
            <a:r>
              <a:rPr lang="zh-CN" altLang="en-US" sz="1800" b="1" kern="0" dirty="0">
                <a:solidFill>
                  <a:srgbClr val="1B4367"/>
                </a:solidFill>
                <a:cs typeface="+mn-ea"/>
                <a:sym typeface="+mn-lt"/>
              </a:rPr>
              <a:t>提分技巧</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550"/>
                            </p:stCondLst>
                            <p:childTnLst>
                              <p:par>
                                <p:cTn id="13" presetID="53" presetClass="entr" presetSubtype="52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fltVal val="0.5"/>
                                          </p:val>
                                        </p:tav>
                                        <p:tav tm="100000">
                                          <p:val>
                                            <p:strVal val="#ppt_x"/>
                                          </p:val>
                                        </p:tav>
                                      </p:tavLst>
                                    </p:anim>
                                    <p:anim calcmode="lin" valueType="num">
                                      <p:cBhvr>
                                        <p:cTn id="26" dur="500" fill="hold"/>
                                        <p:tgtEl>
                                          <p:spTgt spid="10"/>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fltVal val="0.5"/>
                                          </p:val>
                                        </p:tav>
                                        <p:tav tm="100000">
                                          <p:val>
                                            <p:strVal val="#ppt_x"/>
                                          </p:val>
                                        </p:tav>
                                      </p:tavLst>
                                    </p:anim>
                                    <p:anim calcmode="lin" valueType="num">
                                      <p:cBhvr>
                                        <p:cTn id="33" dur="500" fill="hold"/>
                                        <p:tgtEl>
                                          <p:spTgt spid="11"/>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anim calcmode="lin" valueType="num">
                                      <p:cBhvr>
                                        <p:cTn id="39" dur="500" fill="hold"/>
                                        <p:tgtEl>
                                          <p:spTgt spid="12"/>
                                        </p:tgtEl>
                                        <p:attrNameLst>
                                          <p:attrName>ppt_x</p:attrName>
                                        </p:attrNameLst>
                                      </p:cBhvr>
                                      <p:tavLst>
                                        <p:tav tm="0">
                                          <p:val>
                                            <p:fltVal val="0.5"/>
                                          </p:val>
                                        </p:tav>
                                        <p:tav tm="100000">
                                          <p:val>
                                            <p:strVal val="#ppt_x"/>
                                          </p:val>
                                        </p:tav>
                                      </p:tavLst>
                                    </p:anim>
                                    <p:anim calcmode="lin" valueType="num">
                                      <p:cBhvr>
                                        <p:cTn id="40" dur="500" fill="hold"/>
                                        <p:tgtEl>
                                          <p:spTgt spid="12"/>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anim calcmode="lin" valueType="num">
                                      <p:cBhvr>
                                        <p:cTn id="46" dur="500" fill="hold"/>
                                        <p:tgtEl>
                                          <p:spTgt spid="13"/>
                                        </p:tgtEl>
                                        <p:attrNameLst>
                                          <p:attrName>ppt_x</p:attrName>
                                        </p:attrNameLst>
                                      </p:cBhvr>
                                      <p:tavLst>
                                        <p:tav tm="0">
                                          <p:val>
                                            <p:fltVal val="0.5"/>
                                          </p:val>
                                        </p:tav>
                                        <p:tav tm="100000">
                                          <p:val>
                                            <p:strVal val="#ppt_x"/>
                                          </p:val>
                                        </p:tav>
                                      </p:tavLst>
                                    </p:anim>
                                    <p:anim calcmode="lin" valueType="num">
                                      <p:cBhvr>
                                        <p:cTn id="47" dur="500" fill="hold"/>
                                        <p:tgtEl>
                                          <p:spTgt spid="13"/>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anim calcmode="lin" valueType="num">
                                      <p:cBhvr>
                                        <p:cTn id="53" dur="500" fill="hold"/>
                                        <p:tgtEl>
                                          <p:spTgt spid="14"/>
                                        </p:tgtEl>
                                        <p:attrNameLst>
                                          <p:attrName>ppt_x</p:attrName>
                                        </p:attrNameLst>
                                      </p:cBhvr>
                                      <p:tavLst>
                                        <p:tav tm="0">
                                          <p:val>
                                            <p:fltVal val="0.5"/>
                                          </p:val>
                                        </p:tav>
                                        <p:tav tm="100000">
                                          <p:val>
                                            <p:strVal val="#ppt_x"/>
                                          </p:val>
                                        </p:tav>
                                      </p:tavLst>
                                    </p:anim>
                                    <p:anim calcmode="lin" valueType="num">
                                      <p:cBhvr>
                                        <p:cTn id="54" dur="500" fill="hold"/>
                                        <p:tgtEl>
                                          <p:spTgt spid="14"/>
                                        </p:tgtEl>
                                        <p:attrNameLst>
                                          <p:attrName>ppt_y</p:attrName>
                                        </p:attrNameLst>
                                      </p:cBhvr>
                                      <p:tavLst>
                                        <p:tav tm="0">
                                          <p:val>
                                            <p:fltVal val="0.5"/>
                                          </p:val>
                                        </p:tav>
                                        <p:tav tm="100000">
                                          <p:val>
                                            <p:strVal val="#ppt_y"/>
                                          </p:val>
                                        </p:tav>
                                      </p:tavLst>
                                    </p:anim>
                                  </p:childTnLst>
                                </p:cTn>
                              </p:par>
                              <p:par>
                                <p:cTn id="55" presetID="53" presetClass="entr" presetSubtype="528"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anim calcmode="lin" valueType="num">
                                      <p:cBhvr>
                                        <p:cTn id="60" dur="500" fill="hold"/>
                                        <p:tgtEl>
                                          <p:spTgt spid="30"/>
                                        </p:tgtEl>
                                        <p:attrNameLst>
                                          <p:attrName>ppt_x</p:attrName>
                                        </p:attrNameLst>
                                      </p:cBhvr>
                                      <p:tavLst>
                                        <p:tav tm="0">
                                          <p:val>
                                            <p:fltVal val="0.5"/>
                                          </p:val>
                                        </p:tav>
                                        <p:tav tm="100000">
                                          <p:val>
                                            <p:strVal val="#ppt_x"/>
                                          </p:val>
                                        </p:tav>
                                      </p:tavLst>
                                    </p:anim>
                                    <p:anim calcmode="lin" valueType="num">
                                      <p:cBhvr>
                                        <p:cTn id="61" dur="500" fill="hold"/>
                                        <p:tgtEl>
                                          <p:spTgt spid="30"/>
                                        </p:tgtEl>
                                        <p:attrNameLst>
                                          <p:attrName>ppt_y</p:attrName>
                                        </p:attrNameLst>
                                      </p:cBhvr>
                                      <p:tavLst>
                                        <p:tav tm="0">
                                          <p:val>
                                            <p:fltVal val="0.5"/>
                                          </p:val>
                                        </p:tav>
                                        <p:tav tm="100000">
                                          <p:val>
                                            <p:strVal val="#ppt_y"/>
                                          </p:val>
                                        </p:tav>
                                      </p:tavLst>
                                    </p:anim>
                                  </p:childTnLst>
                                </p:cTn>
                              </p:par>
                              <p:par>
                                <p:cTn id="62" presetID="53" presetClass="entr" presetSubtype="528"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anim calcmode="lin" valueType="num">
                                      <p:cBhvr>
                                        <p:cTn id="67" dur="500" fill="hold"/>
                                        <p:tgtEl>
                                          <p:spTgt spid="15"/>
                                        </p:tgtEl>
                                        <p:attrNameLst>
                                          <p:attrName>ppt_x</p:attrName>
                                        </p:attrNameLst>
                                      </p:cBhvr>
                                      <p:tavLst>
                                        <p:tav tm="0">
                                          <p:val>
                                            <p:fltVal val="0.5"/>
                                          </p:val>
                                        </p:tav>
                                        <p:tav tm="100000">
                                          <p:val>
                                            <p:strVal val="#ppt_x"/>
                                          </p:val>
                                        </p:tav>
                                      </p:tavLst>
                                    </p:anim>
                                    <p:anim calcmode="lin" valueType="num">
                                      <p:cBhvr>
                                        <p:cTn id="68" dur="500" fill="hold"/>
                                        <p:tgtEl>
                                          <p:spTgt spid="15"/>
                                        </p:tgtEl>
                                        <p:attrNameLst>
                                          <p:attrName>ppt_y</p:attrName>
                                        </p:attrNameLst>
                                      </p:cBhvr>
                                      <p:tavLst>
                                        <p:tav tm="0">
                                          <p:val>
                                            <p:fltVal val="0.5"/>
                                          </p:val>
                                        </p:tav>
                                        <p:tav tm="100000">
                                          <p:val>
                                            <p:strVal val="#ppt_y"/>
                                          </p:val>
                                        </p:tav>
                                      </p:tavLst>
                                    </p:anim>
                                  </p:childTnLst>
                                </p:cTn>
                              </p:par>
                              <p:par>
                                <p:cTn id="69" presetID="53" presetClass="entr" presetSubtype="528"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p:cTn id="71" dur="500" fill="hold"/>
                                        <p:tgtEl>
                                          <p:spTgt spid="3"/>
                                        </p:tgtEl>
                                        <p:attrNameLst>
                                          <p:attrName>ppt_w</p:attrName>
                                        </p:attrNameLst>
                                      </p:cBhvr>
                                      <p:tavLst>
                                        <p:tav tm="0">
                                          <p:val>
                                            <p:fltVal val="0"/>
                                          </p:val>
                                        </p:tav>
                                        <p:tav tm="100000">
                                          <p:val>
                                            <p:strVal val="#ppt_w"/>
                                          </p:val>
                                        </p:tav>
                                      </p:tavLst>
                                    </p:anim>
                                    <p:anim calcmode="lin" valueType="num">
                                      <p:cBhvr>
                                        <p:cTn id="72" dur="500" fill="hold"/>
                                        <p:tgtEl>
                                          <p:spTgt spid="3"/>
                                        </p:tgtEl>
                                        <p:attrNameLst>
                                          <p:attrName>ppt_h</p:attrName>
                                        </p:attrNameLst>
                                      </p:cBhvr>
                                      <p:tavLst>
                                        <p:tav tm="0">
                                          <p:val>
                                            <p:fltVal val="0"/>
                                          </p:val>
                                        </p:tav>
                                        <p:tav tm="100000">
                                          <p:val>
                                            <p:strVal val="#ppt_h"/>
                                          </p:val>
                                        </p:tav>
                                      </p:tavLst>
                                    </p:anim>
                                    <p:animEffect transition="in" filter="fade">
                                      <p:cBhvr>
                                        <p:cTn id="73" dur="500"/>
                                        <p:tgtEl>
                                          <p:spTgt spid="3"/>
                                        </p:tgtEl>
                                      </p:cBhvr>
                                    </p:animEffect>
                                    <p:anim calcmode="lin" valueType="num">
                                      <p:cBhvr>
                                        <p:cTn id="74" dur="500" fill="hold"/>
                                        <p:tgtEl>
                                          <p:spTgt spid="3"/>
                                        </p:tgtEl>
                                        <p:attrNameLst>
                                          <p:attrName>ppt_x</p:attrName>
                                        </p:attrNameLst>
                                      </p:cBhvr>
                                      <p:tavLst>
                                        <p:tav tm="0">
                                          <p:val>
                                            <p:fltVal val="0.5"/>
                                          </p:val>
                                        </p:tav>
                                        <p:tav tm="100000">
                                          <p:val>
                                            <p:strVal val="#ppt_x"/>
                                          </p:val>
                                        </p:tav>
                                      </p:tavLst>
                                    </p:anim>
                                    <p:anim calcmode="lin" valueType="num">
                                      <p:cBhvr>
                                        <p:cTn id="75" dur="500" fill="hold"/>
                                        <p:tgtEl>
                                          <p:spTgt spid="3"/>
                                        </p:tgtEl>
                                        <p:attrNameLst>
                                          <p:attrName>ppt_y</p:attrName>
                                        </p:attrNameLst>
                                      </p:cBhvr>
                                      <p:tavLst>
                                        <p:tav tm="0">
                                          <p:val>
                                            <p:fltVal val="0.5"/>
                                          </p:val>
                                        </p:tav>
                                        <p:tav tm="100000">
                                          <p:val>
                                            <p:strVal val="#ppt_y"/>
                                          </p:val>
                                        </p:tav>
                                      </p:tavLst>
                                    </p:anim>
                                  </p:childTnLst>
                                </p:cTn>
                              </p:par>
                              <p:par>
                                <p:cTn id="76" presetID="53" presetClass="entr" presetSubtype="528"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500" fill="hold"/>
                                        <p:tgtEl>
                                          <p:spTgt spid="17"/>
                                        </p:tgtEl>
                                        <p:attrNameLst>
                                          <p:attrName>ppt_w</p:attrName>
                                        </p:attrNameLst>
                                      </p:cBhvr>
                                      <p:tavLst>
                                        <p:tav tm="0">
                                          <p:val>
                                            <p:fltVal val="0"/>
                                          </p:val>
                                        </p:tav>
                                        <p:tav tm="100000">
                                          <p:val>
                                            <p:strVal val="#ppt_w"/>
                                          </p:val>
                                        </p:tav>
                                      </p:tavLst>
                                    </p:anim>
                                    <p:anim calcmode="lin" valueType="num">
                                      <p:cBhvr>
                                        <p:cTn id="79" dur="500" fill="hold"/>
                                        <p:tgtEl>
                                          <p:spTgt spid="17"/>
                                        </p:tgtEl>
                                        <p:attrNameLst>
                                          <p:attrName>ppt_h</p:attrName>
                                        </p:attrNameLst>
                                      </p:cBhvr>
                                      <p:tavLst>
                                        <p:tav tm="0">
                                          <p:val>
                                            <p:fltVal val="0"/>
                                          </p:val>
                                        </p:tav>
                                        <p:tav tm="100000">
                                          <p:val>
                                            <p:strVal val="#ppt_h"/>
                                          </p:val>
                                        </p:tav>
                                      </p:tavLst>
                                    </p:anim>
                                    <p:animEffect transition="in" filter="fade">
                                      <p:cBhvr>
                                        <p:cTn id="80" dur="500"/>
                                        <p:tgtEl>
                                          <p:spTgt spid="17"/>
                                        </p:tgtEl>
                                      </p:cBhvr>
                                    </p:animEffect>
                                    <p:anim calcmode="lin" valueType="num">
                                      <p:cBhvr>
                                        <p:cTn id="81" dur="500" fill="hold"/>
                                        <p:tgtEl>
                                          <p:spTgt spid="17"/>
                                        </p:tgtEl>
                                        <p:attrNameLst>
                                          <p:attrName>ppt_x</p:attrName>
                                        </p:attrNameLst>
                                      </p:cBhvr>
                                      <p:tavLst>
                                        <p:tav tm="0">
                                          <p:val>
                                            <p:fltVal val="0.5"/>
                                          </p:val>
                                        </p:tav>
                                        <p:tav tm="100000">
                                          <p:val>
                                            <p:strVal val="#ppt_x"/>
                                          </p:val>
                                        </p:tav>
                                      </p:tavLst>
                                    </p:anim>
                                    <p:anim calcmode="lin" valueType="num">
                                      <p:cBhvr>
                                        <p:cTn id="82" dur="500" fill="hold"/>
                                        <p:tgtEl>
                                          <p:spTgt spid="17"/>
                                        </p:tgtEl>
                                        <p:attrNameLst>
                                          <p:attrName>ppt_y</p:attrName>
                                        </p:attrNameLst>
                                      </p:cBhvr>
                                      <p:tavLst>
                                        <p:tav tm="0">
                                          <p:val>
                                            <p:fltVal val="0.5"/>
                                          </p:val>
                                        </p:tav>
                                        <p:tav tm="100000">
                                          <p:val>
                                            <p:strVal val="#ppt_y"/>
                                          </p:val>
                                        </p:tav>
                                      </p:tavLst>
                                    </p:anim>
                                  </p:childTnLst>
                                </p:cTn>
                              </p:par>
                              <p:par>
                                <p:cTn id="83" presetID="53" presetClass="entr" presetSubtype="528"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cBhvr>
                                        <p:cTn id="85" dur="500" fill="hold"/>
                                        <p:tgtEl>
                                          <p:spTgt spid="40"/>
                                        </p:tgtEl>
                                        <p:attrNameLst>
                                          <p:attrName>ppt_w</p:attrName>
                                        </p:attrNameLst>
                                      </p:cBhvr>
                                      <p:tavLst>
                                        <p:tav tm="0">
                                          <p:val>
                                            <p:fltVal val="0"/>
                                          </p:val>
                                        </p:tav>
                                        <p:tav tm="100000">
                                          <p:val>
                                            <p:strVal val="#ppt_w"/>
                                          </p:val>
                                        </p:tav>
                                      </p:tavLst>
                                    </p:anim>
                                    <p:anim calcmode="lin" valueType="num">
                                      <p:cBhvr>
                                        <p:cTn id="86" dur="500" fill="hold"/>
                                        <p:tgtEl>
                                          <p:spTgt spid="40"/>
                                        </p:tgtEl>
                                        <p:attrNameLst>
                                          <p:attrName>ppt_h</p:attrName>
                                        </p:attrNameLst>
                                      </p:cBhvr>
                                      <p:tavLst>
                                        <p:tav tm="0">
                                          <p:val>
                                            <p:fltVal val="0"/>
                                          </p:val>
                                        </p:tav>
                                        <p:tav tm="100000">
                                          <p:val>
                                            <p:strVal val="#ppt_h"/>
                                          </p:val>
                                        </p:tav>
                                      </p:tavLst>
                                    </p:anim>
                                    <p:animEffect transition="in" filter="fade">
                                      <p:cBhvr>
                                        <p:cTn id="87" dur="500"/>
                                        <p:tgtEl>
                                          <p:spTgt spid="40"/>
                                        </p:tgtEl>
                                      </p:cBhvr>
                                    </p:animEffect>
                                    <p:anim calcmode="lin" valueType="num">
                                      <p:cBhvr>
                                        <p:cTn id="88" dur="500" fill="hold"/>
                                        <p:tgtEl>
                                          <p:spTgt spid="40"/>
                                        </p:tgtEl>
                                        <p:attrNameLst>
                                          <p:attrName>ppt_x</p:attrName>
                                        </p:attrNameLst>
                                      </p:cBhvr>
                                      <p:tavLst>
                                        <p:tav tm="0">
                                          <p:val>
                                            <p:fltVal val="0.5"/>
                                          </p:val>
                                        </p:tav>
                                        <p:tav tm="100000">
                                          <p:val>
                                            <p:strVal val="#ppt_x"/>
                                          </p:val>
                                        </p:tav>
                                      </p:tavLst>
                                    </p:anim>
                                    <p:anim calcmode="lin" valueType="num">
                                      <p:cBhvr>
                                        <p:cTn id="89" dur="500" fill="hold"/>
                                        <p:tgtEl>
                                          <p:spTgt spid="40"/>
                                        </p:tgtEl>
                                        <p:attrNameLst>
                                          <p:attrName>ppt_y</p:attrName>
                                        </p:attrNameLst>
                                      </p:cBhvr>
                                      <p:tavLst>
                                        <p:tav tm="0">
                                          <p:val>
                                            <p:fltVal val="0.5"/>
                                          </p:val>
                                        </p:tav>
                                        <p:tav tm="100000">
                                          <p:val>
                                            <p:strVal val="#ppt_y"/>
                                          </p:val>
                                        </p:tav>
                                      </p:tavLst>
                                    </p:anim>
                                  </p:childTnLst>
                                </p:cTn>
                              </p:par>
                              <p:par>
                                <p:cTn id="90" presetID="53" presetClass="entr" presetSubtype="528"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p:cTn id="92" dur="500" fill="hold"/>
                                        <p:tgtEl>
                                          <p:spTgt spid="18"/>
                                        </p:tgtEl>
                                        <p:attrNameLst>
                                          <p:attrName>ppt_w</p:attrName>
                                        </p:attrNameLst>
                                      </p:cBhvr>
                                      <p:tavLst>
                                        <p:tav tm="0">
                                          <p:val>
                                            <p:fltVal val="0"/>
                                          </p:val>
                                        </p:tav>
                                        <p:tav tm="100000">
                                          <p:val>
                                            <p:strVal val="#ppt_w"/>
                                          </p:val>
                                        </p:tav>
                                      </p:tavLst>
                                    </p:anim>
                                    <p:anim calcmode="lin" valueType="num">
                                      <p:cBhvr>
                                        <p:cTn id="93" dur="500" fill="hold"/>
                                        <p:tgtEl>
                                          <p:spTgt spid="18"/>
                                        </p:tgtEl>
                                        <p:attrNameLst>
                                          <p:attrName>ppt_h</p:attrName>
                                        </p:attrNameLst>
                                      </p:cBhvr>
                                      <p:tavLst>
                                        <p:tav tm="0">
                                          <p:val>
                                            <p:fltVal val="0"/>
                                          </p:val>
                                        </p:tav>
                                        <p:tav tm="100000">
                                          <p:val>
                                            <p:strVal val="#ppt_h"/>
                                          </p:val>
                                        </p:tav>
                                      </p:tavLst>
                                    </p:anim>
                                    <p:animEffect transition="in" filter="fade">
                                      <p:cBhvr>
                                        <p:cTn id="94" dur="500"/>
                                        <p:tgtEl>
                                          <p:spTgt spid="18"/>
                                        </p:tgtEl>
                                      </p:cBhvr>
                                    </p:animEffect>
                                    <p:anim calcmode="lin" valueType="num">
                                      <p:cBhvr>
                                        <p:cTn id="95" dur="500" fill="hold"/>
                                        <p:tgtEl>
                                          <p:spTgt spid="18"/>
                                        </p:tgtEl>
                                        <p:attrNameLst>
                                          <p:attrName>ppt_x</p:attrName>
                                        </p:attrNameLst>
                                      </p:cBhvr>
                                      <p:tavLst>
                                        <p:tav tm="0">
                                          <p:val>
                                            <p:fltVal val="0.5"/>
                                          </p:val>
                                        </p:tav>
                                        <p:tav tm="100000">
                                          <p:val>
                                            <p:strVal val="#ppt_x"/>
                                          </p:val>
                                        </p:tav>
                                      </p:tavLst>
                                    </p:anim>
                                    <p:anim calcmode="lin" valueType="num">
                                      <p:cBhvr>
                                        <p:cTn id="96" dur="500" fill="hold"/>
                                        <p:tgtEl>
                                          <p:spTgt spid="18"/>
                                        </p:tgtEl>
                                        <p:attrNameLst>
                                          <p:attrName>ppt_y</p:attrName>
                                        </p:attrNameLst>
                                      </p:cBhvr>
                                      <p:tavLst>
                                        <p:tav tm="0">
                                          <p:val>
                                            <p:fltVal val="0.5"/>
                                          </p:val>
                                        </p:tav>
                                        <p:tav tm="100000">
                                          <p:val>
                                            <p:strVal val="#ppt_y"/>
                                          </p:val>
                                        </p:tav>
                                      </p:tavLst>
                                    </p:anim>
                                  </p:childTnLst>
                                </p:cTn>
                              </p:par>
                              <p:par>
                                <p:cTn id="97" presetID="53" presetClass="entr" presetSubtype="52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500" fill="hold"/>
                                        <p:tgtEl>
                                          <p:spTgt spid="42"/>
                                        </p:tgtEl>
                                        <p:attrNameLst>
                                          <p:attrName>ppt_w</p:attrName>
                                        </p:attrNameLst>
                                      </p:cBhvr>
                                      <p:tavLst>
                                        <p:tav tm="0">
                                          <p:val>
                                            <p:fltVal val="0"/>
                                          </p:val>
                                        </p:tav>
                                        <p:tav tm="100000">
                                          <p:val>
                                            <p:strVal val="#ppt_w"/>
                                          </p:val>
                                        </p:tav>
                                      </p:tavLst>
                                    </p:anim>
                                    <p:anim calcmode="lin" valueType="num">
                                      <p:cBhvr>
                                        <p:cTn id="100" dur="500" fill="hold"/>
                                        <p:tgtEl>
                                          <p:spTgt spid="42"/>
                                        </p:tgtEl>
                                        <p:attrNameLst>
                                          <p:attrName>ppt_h</p:attrName>
                                        </p:attrNameLst>
                                      </p:cBhvr>
                                      <p:tavLst>
                                        <p:tav tm="0">
                                          <p:val>
                                            <p:fltVal val="0"/>
                                          </p:val>
                                        </p:tav>
                                        <p:tav tm="100000">
                                          <p:val>
                                            <p:strVal val="#ppt_h"/>
                                          </p:val>
                                        </p:tav>
                                      </p:tavLst>
                                    </p:anim>
                                    <p:animEffect transition="in" filter="fade">
                                      <p:cBhvr>
                                        <p:cTn id="101" dur="500"/>
                                        <p:tgtEl>
                                          <p:spTgt spid="42"/>
                                        </p:tgtEl>
                                      </p:cBhvr>
                                    </p:animEffect>
                                    <p:anim calcmode="lin" valueType="num">
                                      <p:cBhvr>
                                        <p:cTn id="102" dur="500" fill="hold"/>
                                        <p:tgtEl>
                                          <p:spTgt spid="42"/>
                                        </p:tgtEl>
                                        <p:attrNameLst>
                                          <p:attrName>ppt_x</p:attrName>
                                        </p:attrNameLst>
                                      </p:cBhvr>
                                      <p:tavLst>
                                        <p:tav tm="0">
                                          <p:val>
                                            <p:fltVal val="0.5"/>
                                          </p:val>
                                        </p:tav>
                                        <p:tav tm="100000">
                                          <p:val>
                                            <p:strVal val="#ppt_x"/>
                                          </p:val>
                                        </p:tav>
                                      </p:tavLst>
                                    </p:anim>
                                    <p:anim calcmode="lin" valueType="num">
                                      <p:cBhvr>
                                        <p:cTn id="103" dur="500" fill="hold"/>
                                        <p:tgtEl>
                                          <p:spTgt spid="42"/>
                                        </p:tgtEl>
                                        <p:attrNameLst>
                                          <p:attrName>ppt_y</p:attrName>
                                        </p:attrNameLst>
                                      </p:cBhvr>
                                      <p:tavLst>
                                        <p:tav tm="0">
                                          <p:val>
                                            <p:fltVal val="0.5"/>
                                          </p:val>
                                        </p:tav>
                                        <p:tav tm="100000">
                                          <p:val>
                                            <p:strVal val="#ppt_y"/>
                                          </p:val>
                                        </p:tav>
                                      </p:tavLst>
                                    </p:anim>
                                  </p:childTnLst>
                                </p:cTn>
                              </p:par>
                              <p:par>
                                <p:cTn id="104" presetID="53" presetClass="entr" presetSubtype="528" fill="hold" grpId="0" nodeType="withEffect">
                                  <p:stCondLst>
                                    <p:cond delay="0"/>
                                  </p:stCondLst>
                                  <p:childTnLst>
                                    <p:set>
                                      <p:cBhvr>
                                        <p:cTn id="105" dur="1" fill="hold">
                                          <p:stCondLst>
                                            <p:cond delay="0"/>
                                          </p:stCondLst>
                                        </p:cTn>
                                        <p:tgtEl>
                                          <p:spTgt spid="19"/>
                                        </p:tgtEl>
                                        <p:attrNameLst>
                                          <p:attrName>style.visibility</p:attrName>
                                        </p:attrNameLst>
                                      </p:cBhvr>
                                      <p:to>
                                        <p:strVal val="visible"/>
                                      </p:to>
                                    </p:set>
                                    <p:anim calcmode="lin" valueType="num">
                                      <p:cBhvr>
                                        <p:cTn id="106" dur="500" fill="hold"/>
                                        <p:tgtEl>
                                          <p:spTgt spid="19"/>
                                        </p:tgtEl>
                                        <p:attrNameLst>
                                          <p:attrName>ppt_w</p:attrName>
                                        </p:attrNameLst>
                                      </p:cBhvr>
                                      <p:tavLst>
                                        <p:tav tm="0">
                                          <p:val>
                                            <p:fltVal val="0"/>
                                          </p:val>
                                        </p:tav>
                                        <p:tav tm="100000">
                                          <p:val>
                                            <p:strVal val="#ppt_w"/>
                                          </p:val>
                                        </p:tav>
                                      </p:tavLst>
                                    </p:anim>
                                    <p:anim calcmode="lin" valueType="num">
                                      <p:cBhvr>
                                        <p:cTn id="107" dur="500" fill="hold"/>
                                        <p:tgtEl>
                                          <p:spTgt spid="19"/>
                                        </p:tgtEl>
                                        <p:attrNameLst>
                                          <p:attrName>ppt_h</p:attrName>
                                        </p:attrNameLst>
                                      </p:cBhvr>
                                      <p:tavLst>
                                        <p:tav tm="0">
                                          <p:val>
                                            <p:fltVal val="0"/>
                                          </p:val>
                                        </p:tav>
                                        <p:tav tm="100000">
                                          <p:val>
                                            <p:strVal val="#ppt_h"/>
                                          </p:val>
                                        </p:tav>
                                      </p:tavLst>
                                    </p:anim>
                                    <p:animEffect transition="in" filter="fade">
                                      <p:cBhvr>
                                        <p:cTn id="108" dur="500"/>
                                        <p:tgtEl>
                                          <p:spTgt spid="19"/>
                                        </p:tgtEl>
                                      </p:cBhvr>
                                    </p:animEffect>
                                    <p:anim calcmode="lin" valueType="num">
                                      <p:cBhvr>
                                        <p:cTn id="109" dur="500" fill="hold"/>
                                        <p:tgtEl>
                                          <p:spTgt spid="19"/>
                                        </p:tgtEl>
                                        <p:attrNameLst>
                                          <p:attrName>ppt_x</p:attrName>
                                        </p:attrNameLst>
                                      </p:cBhvr>
                                      <p:tavLst>
                                        <p:tav tm="0">
                                          <p:val>
                                            <p:fltVal val="0.5"/>
                                          </p:val>
                                        </p:tav>
                                        <p:tav tm="100000">
                                          <p:val>
                                            <p:strVal val="#ppt_x"/>
                                          </p:val>
                                        </p:tav>
                                      </p:tavLst>
                                    </p:anim>
                                    <p:anim calcmode="lin" valueType="num">
                                      <p:cBhvr>
                                        <p:cTn id="110" dur="500" fill="hold"/>
                                        <p:tgtEl>
                                          <p:spTgt spid="19"/>
                                        </p:tgtEl>
                                        <p:attrNameLst>
                                          <p:attrName>ppt_y</p:attrName>
                                        </p:attrNameLst>
                                      </p:cBhvr>
                                      <p:tavLst>
                                        <p:tav tm="0">
                                          <p:val>
                                            <p:fltVal val="0.5"/>
                                          </p:val>
                                        </p:tav>
                                        <p:tav tm="100000">
                                          <p:val>
                                            <p:strVal val="#ppt_y"/>
                                          </p:val>
                                        </p:tav>
                                      </p:tavLst>
                                    </p:anim>
                                  </p:childTnLst>
                                </p:cTn>
                              </p:par>
                            </p:childTnLst>
                          </p:cTn>
                        </p:par>
                        <p:par>
                          <p:cTn id="111" fill="hold">
                            <p:stCondLst>
                              <p:cond delay="1050"/>
                            </p:stCondLst>
                            <p:childTnLst>
                              <p:par>
                                <p:cTn id="112" presetID="22" presetClass="entr" presetSubtype="4" fill="hold" grpId="0" nodeType="after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wipe(down)">
                                      <p:cBhvr>
                                        <p:cTn id="114" dur="500"/>
                                        <p:tgtEl>
                                          <p:spTgt spid="22"/>
                                        </p:tgtEl>
                                      </p:cBhvr>
                                    </p:animEffect>
                                  </p:childTnLst>
                                </p:cTn>
                              </p:par>
                            </p:childTnLst>
                          </p:cTn>
                        </p:par>
                        <p:par>
                          <p:cTn id="115" fill="hold">
                            <p:stCondLst>
                              <p:cond delay="1550"/>
                            </p:stCondLst>
                            <p:childTnLst>
                              <p:par>
                                <p:cTn id="116" presetID="22" presetClass="entr" presetSubtype="4" fill="hold" grpId="0" nodeType="afterEffect">
                                  <p:stCondLst>
                                    <p:cond delay="0"/>
                                  </p:stCondLst>
                                  <p:childTnLst>
                                    <p:set>
                                      <p:cBhvr>
                                        <p:cTn id="117" dur="1" fill="hold">
                                          <p:stCondLst>
                                            <p:cond delay="0"/>
                                          </p:stCondLst>
                                        </p:cTn>
                                        <p:tgtEl>
                                          <p:spTgt spid="20"/>
                                        </p:tgtEl>
                                        <p:attrNameLst>
                                          <p:attrName>style.visibility</p:attrName>
                                        </p:attrNameLst>
                                      </p:cBhvr>
                                      <p:to>
                                        <p:strVal val="visible"/>
                                      </p:to>
                                    </p:set>
                                    <p:animEffect transition="in" filter="wipe(down)">
                                      <p:cBhvr>
                                        <p:cTn id="118" dur="500"/>
                                        <p:tgtEl>
                                          <p:spTgt spid="20"/>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5138"/>
                                        </p:tgtEl>
                                        <p:attrNameLst>
                                          <p:attrName>style.visibility</p:attrName>
                                        </p:attrNameLst>
                                      </p:cBhvr>
                                      <p:to>
                                        <p:strVal val="visible"/>
                                      </p:to>
                                    </p:set>
                                    <p:animEffect transition="in" filter="fade">
                                      <p:cBhvr>
                                        <p:cTn id="123" dur="1000"/>
                                        <p:tgtEl>
                                          <p:spTgt spid="5138"/>
                                        </p:tgtEl>
                                      </p:cBhvr>
                                    </p:animEffect>
                                    <p:anim calcmode="lin" valueType="num">
                                      <p:cBhvr>
                                        <p:cTn id="124" dur="1000" fill="hold"/>
                                        <p:tgtEl>
                                          <p:spTgt spid="5138"/>
                                        </p:tgtEl>
                                        <p:attrNameLst>
                                          <p:attrName>ppt_x</p:attrName>
                                        </p:attrNameLst>
                                      </p:cBhvr>
                                      <p:tavLst>
                                        <p:tav tm="0">
                                          <p:val>
                                            <p:strVal val="#ppt_x"/>
                                          </p:val>
                                        </p:tav>
                                        <p:tav tm="100000">
                                          <p:val>
                                            <p:strVal val="#ppt_x"/>
                                          </p:val>
                                        </p:tav>
                                      </p:tavLst>
                                    </p:anim>
                                    <p:anim calcmode="lin" valueType="num">
                                      <p:cBhvr>
                                        <p:cTn id="125" dur="1000" fill="hold"/>
                                        <p:tgtEl>
                                          <p:spTgt spid="5138"/>
                                        </p:tgtEl>
                                        <p:attrNameLst>
                                          <p:attrName>ppt_y</p:attrName>
                                        </p:attrNameLst>
                                      </p:cBhvr>
                                      <p:tavLst>
                                        <p:tav tm="0">
                                          <p:val>
                                            <p:strVal val="#ppt_y+.1"/>
                                          </p:val>
                                        </p:tav>
                                        <p:tav tm="100000">
                                          <p:val>
                                            <p:strVal val="#ppt_y"/>
                                          </p:val>
                                        </p:tav>
                                      </p:tavLst>
                                    </p:anim>
                                  </p:childTnLst>
                                </p:cTn>
                              </p:par>
                            </p:childTnLst>
                          </p:cTn>
                        </p:par>
                        <p:par>
                          <p:cTn id="126" fill="hold">
                            <p:stCondLst>
                              <p:cond delay="1000"/>
                            </p:stCondLst>
                            <p:childTnLst>
                              <p:par>
                                <p:cTn id="127" presetID="22" presetClass="entr" presetSubtype="4" fill="hold" grpId="0" nodeType="after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wipe(down)">
                                      <p:cBhvr>
                                        <p:cTn id="1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30" grpId="0" animBg="1"/>
      <p:bldP spid="15" grpId="0" animBg="1"/>
      <p:bldP spid="3" grpId="0" animBg="1"/>
      <p:bldP spid="17" grpId="0" animBg="1"/>
      <p:bldP spid="40" grpId="0" animBg="1"/>
      <p:bldP spid="18" grpId="0" animBg="1"/>
      <p:bldP spid="42" grpId="0" animBg="1"/>
      <p:bldP spid="19" grpId="0" animBg="1"/>
      <p:bldP spid="20" grpId="0"/>
      <p:bldP spid="22" grpId="0"/>
      <p:bldP spid="5138" grpId="0"/>
      <p:bldP spid="24"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Other_3"/>
          <p:cNvSpPr/>
          <p:nvPr/>
        </p:nvSpPr>
        <p:spPr>
          <a:xfrm>
            <a:off x="3794154" y="1204306"/>
            <a:ext cx="1281388" cy="1281388"/>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0" name="MH_Other_1"/>
          <p:cNvSpPr/>
          <p:nvPr/>
        </p:nvSpPr>
        <p:spPr>
          <a:xfrm>
            <a:off x="1491669" y="1416304"/>
            <a:ext cx="858110"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1" name="MH_Other_2"/>
          <p:cNvSpPr/>
          <p:nvPr/>
        </p:nvSpPr>
        <p:spPr>
          <a:xfrm>
            <a:off x="2622645" y="1416304"/>
            <a:ext cx="856916"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2" name="MH_Other_3"/>
          <p:cNvSpPr/>
          <p:nvPr/>
        </p:nvSpPr>
        <p:spPr>
          <a:xfrm>
            <a:off x="5389658" y="1416304"/>
            <a:ext cx="856916"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3" name="MH_Other_4"/>
          <p:cNvSpPr/>
          <p:nvPr/>
        </p:nvSpPr>
        <p:spPr>
          <a:xfrm>
            <a:off x="6519876" y="1416304"/>
            <a:ext cx="857714"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4" name="MH_Other_5"/>
          <p:cNvSpPr/>
          <p:nvPr/>
        </p:nvSpPr>
        <p:spPr>
          <a:xfrm>
            <a:off x="2312382" y="1999370"/>
            <a:ext cx="326824" cy="32562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30" name="MH_Other_6"/>
          <p:cNvSpPr/>
          <p:nvPr/>
        </p:nvSpPr>
        <p:spPr>
          <a:xfrm>
            <a:off x="3431569" y="1364645"/>
            <a:ext cx="326824" cy="326822"/>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5" name="MH_Other_7"/>
          <p:cNvSpPr/>
          <p:nvPr/>
        </p:nvSpPr>
        <p:spPr>
          <a:xfrm>
            <a:off x="5082728" y="1996988"/>
            <a:ext cx="326824" cy="32562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3" name="MH_Other_8"/>
          <p:cNvSpPr/>
          <p:nvPr/>
        </p:nvSpPr>
        <p:spPr>
          <a:xfrm>
            <a:off x="6210488" y="1376551"/>
            <a:ext cx="326824" cy="326822"/>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7" name="MH_Other_9"/>
          <p:cNvSpPr/>
          <p:nvPr/>
        </p:nvSpPr>
        <p:spPr bwMode="auto">
          <a:xfrm>
            <a:off x="1730938" y="1620924"/>
            <a:ext cx="442913" cy="401479"/>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40" name="MH_Other_10"/>
          <p:cNvSpPr/>
          <p:nvPr/>
        </p:nvSpPr>
        <p:spPr bwMode="auto">
          <a:xfrm>
            <a:off x="2907276" y="1648547"/>
            <a:ext cx="288131" cy="392906"/>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18" name="MH_Other_11"/>
          <p:cNvSpPr/>
          <p:nvPr/>
        </p:nvSpPr>
        <p:spPr bwMode="auto">
          <a:xfrm>
            <a:off x="4205058" y="1615210"/>
            <a:ext cx="459581" cy="459581"/>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42" name="MH_Other_12"/>
          <p:cNvSpPr/>
          <p:nvPr/>
        </p:nvSpPr>
        <p:spPr bwMode="auto">
          <a:xfrm>
            <a:off x="5660001" y="1685218"/>
            <a:ext cx="316706" cy="320516"/>
          </a:xfrm>
          <a:custGeom>
            <a:avLst/>
            <a:gdLst>
              <a:gd name="T0" fmla="*/ 2147483646 w 5438"/>
              <a:gd name="T1" fmla="*/ 0 h 5494"/>
              <a:gd name="T2" fmla="*/ 0 w 5438"/>
              <a:gd name="T3" fmla="*/ 2147483646 h 5494"/>
              <a:gd name="T4" fmla="*/ 2147483646 w 5438"/>
              <a:gd name="T5" fmla="*/ 2147483646 h 5494"/>
              <a:gd name="T6" fmla="*/ 2147483646 w 5438"/>
              <a:gd name="T7" fmla="*/ 2147483646 h 5494"/>
              <a:gd name="T8" fmla="*/ 2147483646 w 5438"/>
              <a:gd name="T9" fmla="*/ 2147483646 h 5494"/>
              <a:gd name="T10" fmla="*/ 2147483646 w 5438"/>
              <a:gd name="T11" fmla="*/ 2147483646 h 5494"/>
              <a:gd name="T12" fmla="*/ 2147483646 w 5438"/>
              <a:gd name="T13" fmla="*/ 2147483646 h 5494"/>
              <a:gd name="T14" fmla="*/ 2147483646 w 5438"/>
              <a:gd name="T15" fmla="*/ 2147483646 h 5494"/>
              <a:gd name="T16" fmla="*/ 2147483646 w 5438"/>
              <a:gd name="T17" fmla="*/ 2147483646 h 5494"/>
              <a:gd name="T18" fmla="*/ 2147483646 w 5438"/>
              <a:gd name="T19" fmla="*/ 2147483646 h 5494"/>
              <a:gd name="T20" fmla="*/ 2147483646 w 5438"/>
              <a:gd name="T21" fmla="*/ 2147483646 h 5494"/>
              <a:gd name="T22" fmla="*/ 2147483646 w 5438"/>
              <a:gd name="T23" fmla="*/ 2147483646 h 5494"/>
              <a:gd name="T24" fmla="*/ 2147483646 w 5438"/>
              <a:gd name="T25" fmla="*/ 2147483646 h 5494"/>
              <a:gd name="T26" fmla="*/ 2147483646 w 5438"/>
              <a:gd name="T27" fmla="*/ 2147483646 h 5494"/>
              <a:gd name="T28" fmla="*/ 2147483646 w 5438"/>
              <a:gd name="T29" fmla="*/ 2147483646 h 5494"/>
              <a:gd name="T30" fmla="*/ 2147483646 w 5438"/>
              <a:gd name="T31" fmla="*/ 2147483646 h 5494"/>
              <a:gd name="T32" fmla="*/ 2147483646 w 5438"/>
              <a:gd name="T33" fmla="*/ 2147483646 h 5494"/>
              <a:gd name="T34" fmla="*/ 2147483646 w 5438"/>
              <a:gd name="T35" fmla="*/ 2147483646 h 5494"/>
              <a:gd name="T36" fmla="*/ 2147483646 w 5438"/>
              <a:gd name="T37" fmla="*/ 2147483646 h 5494"/>
              <a:gd name="T38" fmla="*/ 2147483646 w 5438"/>
              <a:gd name="T39" fmla="*/ 2147483646 h 5494"/>
              <a:gd name="T40" fmla="*/ 2147483646 w 5438"/>
              <a:gd name="T41" fmla="*/ 2147483646 h 5494"/>
              <a:gd name="T42" fmla="*/ 2147483646 w 5438"/>
              <a:gd name="T43" fmla="*/ 2147483646 h 5494"/>
              <a:gd name="T44" fmla="*/ 2147483646 w 5438"/>
              <a:gd name="T45" fmla="*/ 2147483646 h 5494"/>
              <a:gd name="T46" fmla="*/ 2147483646 w 5438"/>
              <a:gd name="T47" fmla="*/ 2147483646 h 5494"/>
              <a:gd name="T48" fmla="*/ 2147483646 w 5438"/>
              <a:gd name="T49" fmla="*/ 2147483646 h 5494"/>
              <a:gd name="T50" fmla="*/ 2147483646 w 5438"/>
              <a:gd name="T51" fmla="*/ 2147483646 h 5494"/>
              <a:gd name="T52" fmla="*/ 2147483646 w 5438"/>
              <a:gd name="T53" fmla="*/ 2147483646 h 5494"/>
              <a:gd name="T54" fmla="*/ 2147483646 w 5438"/>
              <a:gd name="T55" fmla="*/ 2147483646 h 5494"/>
              <a:gd name="T56" fmla="*/ 2147483646 w 5438"/>
              <a:gd name="T57" fmla="*/ 2147483646 h 5494"/>
              <a:gd name="T58" fmla="*/ 2147483646 w 5438"/>
              <a:gd name="T59" fmla="*/ 2147483646 h 5494"/>
              <a:gd name="T60" fmla="*/ 2147483646 w 5438"/>
              <a:gd name="T61" fmla="*/ 2147483646 h 5494"/>
              <a:gd name="T62" fmla="*/ 2147483646 w 5438"/>
              <a:gd name="T63" fmla="*/ 2147483646 h 5494"/>
              <a:gd name="T64" fmla="*/ 2147483646 w 5438"/>
              <a:gd name="T65" fmla="*/ 2147483646 h 5494"/>
              <a:gd name="T66" fmla="*/ 2147483646 w 5438"/>
              <a:gd name="T67" fmla="*/ 2147483646 h 5494"/>
              <a:gd name="T68" fmla="*/ 2147483646 w 5438"/>
              <a:gd name="T69" fmla="*/ 2147483646 h 5494"/>
              <a:gd name="T70" fmla="*/ 2147483646 w 5438"/>
              <a:gd name="T71" fmla="*/ 2147483646 h 5494"/>
              <a:gd name="T72" fmla="*/ 2147483646 w 5438"/>
              <a:gd name="T73" fmla="*/ 2147483646 h 5494"/>
              <a:gd name="T74" fmla="*/ 2147483646 w 5438"/>
              <a:gd name="T75" fmla="*/ 2147483646 h 5494"/>
              <a:gd name="T76" fmla="*/ 2147483646 w 5438"/>
              <a:gd name="T77" fmla="*/ 2147483646 h 5494"/>
              <a:gd name="T78" fmla="*/ 2147483646 w 5438"/>
              <a:gd name="T79" fmla="*/ 2147483646 h 5494"/>
              <a:gd name="T80" fmla="*/ 2147483646 w 5438"/>
              <a:gd name="T81" fmla="*/ 2147483646 h 5494"/>
              <a:gd name="T82" fmla="*/ 2147483646 w 5438"/>
              <a:gd name="T83" fmla="*/ 2147483646 h 5494"/>
              <a:gd name="T84" fmla="*/ 2147483646 w 5438"/>
              <a:gd name="T85" fmla="*/ 2147483646 h 5494"/>
              <a:gd name="T86" fmla="*/ 2147483646 w 5438"/>
              <a:gd name="T87" fmla="*/ 2147483646 h 5494"/>
              <a:gd name="T88" fmla="*/ 2147483646 w 5438"/>
              <a:gd name="T89" fmla="*/ 2147483646 h 5494"/>
              <a:gd name="T90" fmla="*/ 2147483646 w 5438"/>
              <a:gd name="T91" fmla="*/ 2147483646 h 5494"/>
              <a:gd name="T92" fmla="*/ 2147483646 w 5438"/>
              <a:gd name="T93" fmla="*/ 2147483646 h 5494"/>
              <a:gd name="T94" fmla="*/ 2147483646 w 5438"/>
              <a:gd name="T95" fmla="*/ 2147483646 h 5494"/>
              <a:gd name="T96" fmla="*/ 2147483646 w 5438"/>
              <a:gd name="T97" fmla="*/ 2147483646 h 5494"/>
              <a:gd name="T98" fmla="*/ 2147483646 w 5438"/>
              <a:gd name="T99" fmla="*/ 2147483646 h 5494"/>
              <a:gd name="T100" fmla="*/ 2147483646 w 5438"/>
              <a:gd name="T101" fmla="*/ 2147483646 h 5494"/>
              <a:gd name="T102" fmla="*/ 2147483646 w 5438"/>
              <a:gd name="T103" fmla="*/ 2147483646 h 5494"/>
              <a:gd name="T104" fmla="*/ 2147483646 w 5438"/>
              <a:gd name="T105" fmla="*/ 2147483646 h 5494"/>
              <a:gd name="T106" fmla="*/ 2147483646 w 5438"/>
              <a:gd name="T107" fmla="*/ 2147483646 h 5494"/>
              <a:gd name="T108" fmla="*/ 2147483646 w 5438"/>
              <a:gd name="T109" fmla="*/ 2147483646 h 5494"/>
              <a:gd name="T110" fmla="*/ 2147483646 w 5438"/>
              <a:gd name="T111" fmla="*/ 2147483646 h 5494"/>
              <a:gd name="T112" fmla="*/ 2147483646 w 5438"/>
              <a:gd name="T113" fmla="*/ 2147483646 h 5494"/>
              <a:gd name="T114" fmla="*/ 2147483646 w 5438"/>
              <a:gd name="T115" fmla="*/ 2147483646 h 5494"/>
              <a:gd name="T116" fmla="*/ 2147483646 w 5438"/>
              <a:gd name="T117" fmla="*/ 2147483646 h 5494"/>
              <a:gd name="T118" fmla="*/ 2147483646 w 5438"/>
              <a:gd name="T119" fmla="*/ 2147483646 h 54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38" h="5494">
                <a:moveTo>
                  <a:pt x="2825" y="454"/>
                </a:moveTo>
                <a:lnTo>
                  <a:pt x="2825" y="0"/>
                </a:lnTo>
                <a:lnTo>
                  <a:pt x="2514" y="0"/>
                </a:lnTo>
                <a:lnTo>
                  <a:pt x="2514" y="454"/>
                </a:lnTo>
                <a:lnTo>
                  <a:pt x="0" y="454"/>
                </a:lnTo>
                <a:lnTo>
                  <a:pt x="0" y="1259"/>
                </a:lnTo>
                <a:lnTo>
                  <a:pt x="276" y="1259"/>
                </a:lnTo>
                <a:lnTo>
                  <a:pt x="276" y="4295"/>
                </a:lnTo>
                <a:lnTo>
                  <a:pt x="2197" y="4295"/>
                </a:lnTo>
                <a:lnTo>
                  <a:pt x="1028" y="5252"/>
                </a:lnTo>
                <a:lnTo>
                  <a:pt x="1225" y="5494"/>
                </a:lnTo>
                <a:lnTo>
                  <a:pt x="2689" y="4295"/>
                </a:lnTo>
                <a:lnTo>
                  <a:pt x="2699" y="4295"/>
                </a:lnTo>
                <a:lnTo>
                  <a:pt x="4163" y="5494"/>
                </a:lnTo>
                <a:lnTo>
                  <a:pt x="4360" y="5252"/>
                </a:lnTo>
                <a:lnTo>
                  <a:pt x="3192" y="4295"/>
                </a:lnTo>
                <a:lnTo>
                  <a:pt x="5105" y="4295"/>
                </a:lnTo>
                <a:lnTo>
                  <a:pt x="5105" y="1259"/>
                </a:lnTo>
                <a:lnTo>
                  <a:pt x="5438" y="1259"/>
                </a:lnTo>
                <a:lnTo>
                  <a:pt x="5438" y="454"/>
                </a:lnTo>
                <a:lnTo>
                  <a:pt x="2825" y="454"/>
                </a:lnTo>
                <a:close/>
                <a:moveTo>
                  <a:pt x="4793" y="3983"/>
                </a:moveTo>
                <a:lnTo>
                  <a:pt x="587" y="3983"/>
                </a:lnTo>
                <a:lnTo>
                  <a:pt x="587" y="1259"/>
                </a:lnTo>
                <a:lnTo>
                  <a:pt x="4793" y="1259"/>
                </a:lnTo>
                <a:lnTo>
                  <a:pt x="4793" y="3983"/>
                </a:lnTo>
                <a:close/>
                <a:moveTo>
                  <a:pt x="1611" y="3281"/>
                </a:moveTo>
                <a:lnTo>
                  <a:pt x="1611" y="2471"/>
                </a:lnTo>
                <a:lnTo>
                  <a:pt x="2422" y="2471"/>
                </a:lnTo>
                <a:lnTo>
                  <a:pt x="2420" y="2429"/>
                </a:lnTo>
                <a:lnTo>
                  <a:pt x="2417" y="2388"/>
                </a:lnTo>
                <a:lnTo>
                  <a:pt x="2412" y="2347"/>
                </a:lnTo>
                <a:lnTo>
                  <a:pt x="2405" y="2308"/>
                </a:lnTo>
                <a:lnTo>
                  <a:pt x="2396" y="2268"/>
                </a:lnTo>
                <a:lnTo>
                  <a:pt x="2385" y="2230"/>
                </a:lnTo>
                <a:lnTo>
                  <a:pt x="2373" y="2192"/>
                </a:lnTo>
                <a:lnTo>
                  <a:pt x="2358" y="2156"/>
                </a:lnTo>
                <a:lnTo>
                  <a:pt x="2341" y="2120"/>
                </a:lnTo>
                <a:lnTo>
                  <a:pt x="2324" y="2085"/>
                </a:lnTo>
                <a:lnTo>
                  <a:pt x="2304" y="2051"/>
                </a:lnTo>
                <a:lnTo>
                  <a:pt x="2284" y="2018"/>
                </a:lnTo>
                <a:lnTo>
                  <a:pt x="2260" y="1986"/>
                </a:lnTo>
                <a:lnTo>
                  <a:pt x="2237" y="1956"/>
                </a:lnTo>
                <a:lnTo>
                  <a:pt x="2210" y="1926"/>
                </a:lnTo>
                <a:lnTo>
                  <a:pt x="2184" y="1898"/>
                </a:lnTo>
                <a:lnTo>
                  <a:pt x="2156" y="1871"/>
                </a:lnTo>
                <a:lnTo>
                  <a:pt x="2126" y="1846"/>
                </a:lnTo>
                <a:lnTo>
                  <a:pt x="2096" y="1822"/>
                </a:lnTo>
                <a:lnTo>
                  <a:pt x="2064" y="1799"/>
                </a:lnTo>
                <a:lnTo>
                  <a:pt x="2031" y="1778"/>
                </a:lnTo>
                <a:lnTo>
                  <a:pt x="1997" y="1759"/>
                </a:lnTo>
                <a:lnTo>
                  <a:pt x="1962" y="1741"/>
                </a:lnTo>
                <a:lnTo>
                  <a:pt x="1926" y="1724"/>
                </a:lnTo>
                <a:lnTo>
                  <a:pt x="1890" y="1710"/>
                </a:lnTo>
                <a:lnTo>
                  <a:pt x="1852" y="1697"/>
                </a:lnTo>
                <a:lnTo>
                  <a:pt x="1814" y="1686"/>
                </a:lnTo>
                <a:lnTo>
                  <a:pt x="1774" y="1677"/>
                </a:lnTo>
                <a:lnTo>
                  <a:pt x="1735" y="1670"/>
                </a:lnTo>
                <a:lnTo>
                  <a:pt x="1694" y="1665"/>
                </a:lnTo>
                <a:lnTo>
                  <a:pt x="1653" y="1662"/>
                </a:lnTo>
                <a:lnTo>
                  <a:pt x="1611" y="1660"/>
                </a:lnTo>
                <a:lnTo>
                  <a:pt x="1569" y="1662"/>
                </a:lnTo>
                <a:lnTo>
                  <a:pt x="1528" y="1665"/>
                </a:lnTo>
                <a:lnTo>
                  <a:pt x="1487" y="1670"/>
                </a:lnTo>
                <a:lnTo>
                  <a:pt x="1448" y="1677"/>
                </a:lnTo>
                <a:lnTo>
                  <a:pt x="1408" y="1686"/>
                </a:lnTo>
                <a:lnTo>
                  <a:pt x="1369" y="1697"/>
                </a:lnTo>
                <a:lnTo>
                  <a:pt x="1332" y="1710"/>
                </a:lnTo>
                <a:lnTo>
                  <a:pt x="1295" y="1724"/>
                </a:lnTo>
                <a:lnTo>
                  <a:pt x="1260" y="1741"/>
                </a:lnTo>
                <a:lnTo>
                  <a:pt x="1224" y="1759"/>
                </a:lnTo>
                <a:lnTo>
                  <a:pt x="1191" y="1778"/>
                </a:lnTo>
                <a:lnTo>
                  <a:pt x="1157" y="1799"/>
                </a:lnTo>
                <a:lnTo>
                  <a:pt x="1126" y="1822"/>
                </a:lnTo>
                <a:lnTo>
                  <a:pt x="1096" y="1846"/>
                </a:lnTo>
                <a:lnTo>
                  <a:pt x="1066" y="1871"/>
                </a:lnTo>
                <a:lnTo>
                  <a:pt x="1038" y="1898"/>
                </a:lnTo>
                <a:lnTo>
                  <a:pt x="1011" y="1926"/>
                </a:lnTo>
                <a:lnTo>
                  <a:pt x="986" y="1956"/>
                </a:lnTo>
                <a:lnTo>
                  <a:pt x="962" y="1986"/>
                </a:lnTo>
                <a:lnTo>
                  <a:pt x="939" y="2018"/>
                </a:lnTo>
                <a:lnTo>
                  <a:pt x="918" y="2051"/>
                </a:lnTo>
                <a:lnTo>
                  <a:pt x="899" y="2085"/>
                </a:lnTo>
                <a:lnTo>
                  <a:pt x="881" y="2120"/>
                </a:lnTo>
                <a:lnTo>
                  <a:pt x="864" y="2156"/>
                </a:lnTo>
                <a:lnTo>
                  <a:pt x="850" y="2192"/>
                </a:lnTo>
                <a:lnTo>
                  <a:pt x="837" y="2230"/>
                </a:lnTo>
                <a:lnTo>
                  <a:pt x="826" y="2268"/>
                </a:lnTo>
                <a:lnTo>
                  <a:pt x="817" y="2308"/>
                </a:lnTo>
                <a:lnTo>
                  <a:pt x="809" y="2347"/>
                </a:lnTo>
                <a:lnTo>
                  <a:pt x="804" y="2388"/>
                </a:lnTo>
                <a:lnTo>
                  <a:pt x="801" y="2429"/>
                </a:lnTo>
                <a:lnTo>
                  <a:pt x="800" y="2471"/>
                </a:lnTo>
                <a:lnTo>
                  <a:pt x="801" y="2513"/>
                </a:lnTo>
                <a:lnTo>
                  <a:pt x="804" y="2554"/>
                </a:lnTo>
                <a:lnTo>
                  <a:pt x="809" y="2595"/>
                </a:lnTo>
                <a:lnTo>
                  <a:pt x="817" y="2634"/>
                </a:lnTo>
                <a:lnTo>
                  <a:pt x="826" y="2674"/>
                </a:lnTo>
                <a:lnTo>
                  <a:pt x="837" y="2712"/>
                </a:lnTo>
                <a:lnTo>
                  <a:pt x="850" y="2750"/>
                </a:lnTo>
                <a:lnTo>
                  <a:pt x="864" y="2786"/>
                </a:lnTo>
                <a:lnTo>
                  <a:pt x="881" y="2822"/>
                </a:lnTo>
                <a:lnTo>
                  <a:pt x="899" y="2857"/>
                </a:lnTo>
                <a:lnTo>
                  <a:pt x="918" y="2891"/>
                </a:lnTo>
                <a:lnTo>
                  <a:pt x="939" y="2924"/>
                </a:lnTo>
                <a:lnTo>
                  <a:pt x="962" y="2956"/>
                </a:lnTo>
                <a:lnTo>
                  <a:pt x="986" y="2986"/>
                </a:lnTo>
                <a:lnTo>
                  <a:pt x="1011" y="3016"/>
                </a:lnTo>
                <a:lnTo>
                  <a:pt x="1038" y="3044"/>
                </a:lnTo>
                <a:lnTo>
                  <a:pt x="1066" y="3070"/>
                </a:lnTo>
                <a:lnTo>
                  <a:pt x="1096" y="3097"/>
                </a:lnTo>
                <a:lnTo>
                  <a:pt x="1126" y="3120"/>
                </a:lnTo>
                <a:lnTo>
                  <a:pt x="1157" y="3144"/>
                </a:lnTo>
                <a:lnTo>
                  <a:pt x="1191" y="3164"/>
                </a:lnTo>
                <a:lnTo>
                  <a:pt x="1224" y="3184"/>
                </a:lnTo>
                <a:lnTo>
                  <a:pt x="1260" y="3201"/>
                </a:lnTo>
                <a:lnTo>
                  <a:pt x="1295" y="3218"/>
                </a:lnTo>
                <a:lnTo>
                  <a:pt x="1332" y="3233"/>
                </a:lnTo>
                <a:lnTo>
                  <a:pt x="1369" y="3245"/>
                </a:lnTo>
                <a:lnTo>
                  <a:pt x="1408" y="3256"/>
                </a:lnTo>
                <a:lnTo>
                  <a:pt x="1448" y="3265"/>
                </a:lnTo>
                <a:lnTo>
                  <a:pt x="1487" y="3272"/>
                </a:lnTo>
                <a:lnTo>
                  <a:pt x="1528" y="3277"/>
                </a:lnTo>
                <a:lnTo>
                  <a:pt x="1569" y="3280"/>
                </a:lnTo>
                <a:lnTo>
                  <a:pt x="1611" y="3281"/>
                </a:lnTo>
                <a:close/>
                <a:moveTo>
                  <a:pt x="1838" y="3503"/>
                </a:moveTo>
                <a:lnTo>
                  <a:pt x="1838" y="3503"/>
                </a:lnTo>
                <a:lnTo>
                  <a:pt x="1881" y="3502"/>
                </a:lnTo>
                <a:lnTo>
                  <a:pt x="1921" y="3499"/>
                </a:lnTo>
                <a:lnTo>
                  <a:pt x="1962" y="3493"/>
                </a:lnTo>
                <a:lnTo>
                  <a:pt x="2002" y="3486"/>
                </a:lnTo>
                <a:lnTo>
                  <a:pt x="2041" y="3477"/>
                </a:lnTo>
                <a:lnTo>
                  <a:pt x="2080" y="3466"/>
                </a:lnTo>
                <a:lnTo>
                  <a:pt x="2117" y="3453"/>
                </a:lnTo>
                <a:lnTo>
                  <a:pt x="2154" y="3439"/>
                </a:lnTo>
                <a:lnTo>
                  <a:pt x="2190" y="3422"/>
                </a:lnTo>
                <a:lnTo>
                  <a:pt x="2225" y="3404"/>
                </a:lnTo>
                <a:lnTo>
                  <a:pt x="2259" y="3385"/>
                </a:lnTo>
                <a:lnTo>
                  <a:pt x="2292" y="3364"/>
                </a:lnTo>
                <a:lnTo>
                  <a:pt x="2323" y="3341"/>
                </a:lnTo>
                <a:lnTo>
                  <a:pt x="2355" y="3317"/>
                </a:lnTo>
                <a:lnTo>
                  <a:pt x="2384" y="3292"/>
                </a:lnTo>
                <a:lnTo>
                  <a:pt x="2411" y="3265"/>
                </a:lnTo>
                <a:lnTo>
                  <a:pt x="2439" y="3237"/>
                </a:lnTo>
                <a:lnTo>
                  <a:pt x="2464" y="3207"/>
                </a:lnTo>
                <a:lnTo>
                  <a:pt x="2488" y="3177"/>
                </a:lnTo>
                <a:lnTo>
                  <a:pt x="2511" y="3146"/>
                </a:lnTo>
                <a:lnTo>
                  <a:pt x="2532" y="3112"/>
                </a:lnTo>
                <a:lnTo>
                  <a:pt x="2551" y="3079"/>
                </a:lnTo>
                <a:lnTo>
                  <a:pt x="2570" y="3043"/>
                </a:lnTo>
                <a:lnTo>
                  <a:pt x="2586" y="3008"/>
                </a:lnTo>
                <a:lnTo>
                  <a:pt x="2600" y="2971"/>
                </a:lnTo>
                <a:lnTo>
                  <a:pt x="2612" y="2933"/>
                </a:lnTo>
                <a:lnTo>
                  <a:pt x="2623" y="2895"/>
                </a:lnTo>
                <a:lnTo>
                  <a:pt x="2633" y="2855"/>
                </a:lnTo>
                <a:lnTo>
                  <a:pt x="2640" y="2816"/>
                </a:lnTo>
                <a:lnTo>
                  <a:pt x="2645" y="2775"/>
                </a:lnTo>
                <a:lnTo>
                  <a:pt x="2648" y="2734"/>
                </a:lnTo>
                <a:lnTo>
                  <a:pt x="2649" y="2692"/>
                </a:lnTo>
                <a:lnTo>
                  <a:pt x="1838" y="2692"/>
                </a:lnTo>
                <a:lnTo>
                  <a:pt x="1838" y="3503"/>
                </a:lnTo>
                <a:close/>
                <a:moveTo>
                  <a:pt x="4318" y="1839"/>
                </a:moveTo>
                <a:lnTo>
                  <a:pt x="3281" y="1839"/>
                </a:lnTo>
                <a:lnTo>
                  <a:pt x="3281" y="2150"/>
                </a:lnTo>
                <a:lnTo>
                  <a:pt x="4318" y="2150"/>
                </a:lnTo>
                <a:lnTo>
                  <a:pt x="4318" y="1839"/>
                </a:lnTo>
                <a:close/>
                <a:moveTo>
                  <a:pt x="4318" y="2411"/>
                </a:moveTo>
                <a:lnTo>
                  <a:pt x="3281" y="2411"/>
                </a:lnTo>
                <a:lnTo>
                  <a:pt x="3281" y="2723"/>
                </a:lnTo>
                <a:lnTo>
                  <a:pt x="4318" y="2723"/>
                </a:lnTo>
                <a:lnTo>
                  <a:pt x="4318" y="2411"/>
                </a:lnTo>
                <a:close/>
                <a:moveTo>
                  <a:pt x="4318" y="2983"/>
                </a:moveTo>
                <a:lnTo>
                  <a:pt x="3281" y="2983"/>
                </a:lnTo>
                <a:lnTo>
                  <a:pt x="3281" y="3295"/>
                </a:lnTo>
                <a:lnTo>
                  <a:pt x="4318" y="3295"/>
                </a:lnTo>
                <a:lnTo>
                  <a:pt x="4318" y="2983"/>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19" name="MH_Other_13"/>
          <p:cNvSpPr/>
          <p:nvPr/>
        </p:nvSpPr>
        <p:spPr>
          <a:xfrm>
            <a:off x="6793476" y="1697124"/>
            <a:ext cx="309563" cy="296704"/>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cap="flat" cmpd="sng" algn="ctr">
            <a:noFill/>
            <a:prstDash val="solid"/>
            <a:miter lim="800000"/>
          </a:ln>
          <a:effec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20" name="MH_SubTitle_3"/>
          <p:cNvSpPr txBox="1"/>
          <p:nvPr/>
        </p:nvSpPr>
        <p:spPr>
          <a:xfrm>
            <a:off x="3922878" y="2735545"/>
            <a:ext cx="1054894" cy="564356"/>
          </a:xfrm>
          <a:prstGeom prst="rect">
            <a:avLst/>
          </a:prstGeom>
          <a:noFill/>
        </p:spPr>
        <p:txBody>
          <a:bodyPr lIns="0" tIns="0" rIns="0" bIns="0">
            <a:normAutofit/>
          </a:bodyPr>
          <a:lstStyle/>
          <a:p>
            <a:pPr algn="ctr">
              <a:lnSpc>
                <a:spcPct val="120000"/>
              </a:lnSpc>
              <a:defRPr/>
            </a:pPr>
            <a:r>
              <a:rPr lang="zh-CN" altLang="en-US" sz="1800" b="1" kern="0" dirty="0">
                <a:solidFill>
                  <a:srgbClr val="1B4367"/>
                </a:solidFill>
                <a:cs typeface="+mn-ea"/>
                <a:sym typeface="+mn-lt"/>
              </a:rPr>
              <a:t>参数调整</a:t>
            </a:r>
          </a:p>
        </p:txBody>
      </p:sp>
      <p:sp>
        <p:nvSpPr>
          <p:cNvPr id="22" name="MH_SubTitle_1"/>
          <p:cNvSpPr txBox="1"/>
          <p:nvPr/>
        </p:nvSpPr>
        <p:spPr>
          <a:xfrm>
            <a:off x="1961636" y="2527047"/>
            <a:ext cx="1081088" cy="657225"/>
          </a:xfrm>
          <a:prstGeom prst="rect">
            <a:avLst/>
          </a:prstGeom>
          <a:noFill/>
        </p:spPr>
        <p:txBody>
          <a:bodyPr lIns="0" tIns="0" rIns="0" bIns="0"/>
          <a:lstStyle/>
          <a:p>
            <a:pPr algn="ctr">
              <a:lnSpc>
                <a:spcPct val="120000"/>
              </a:lnSpc>
              <a:defRPr/>
            </a:pPr>
            <a:r>
              <a:rPr lang="zh-CN" altLang="en-US" sz="1800" b="1" kern="0" dirty="0">
                <a:solidFill>
                  <a:srgbClr val="1B4367"/>
                </a:solidFill>
                <a:cs typeface="+mn-ea"/>
                <a:sym typeface="+mn-lt"/>
              </a:rPr>
              <a:t>模型结构</a:t>
            </a:r>
          </a:p>
        </p:txBody>
      </p:sp>
      <p:sp>
        <p:nvSpPr>
          <p:cNvPr id="5138" name="MH_Desc_1"/>
          <p:cNvSpPr>
            <a:spLocks noChangeArrowheads="1"/>
          </p:cNvSpPr>
          <p:nvPr/>
        </p:nvSpPr>
        <p:spPr bwMode="auto">
          <a:xfrm>
            <a:off x="1632642" y="3434123"/>
            <a:ext cx="6217296" cy="12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0" rIns="68580" bIns="0"/>
          <a:lstStyle/>
          <a:p>
            <a:pPr>
              <a:lnSpc>
                <a:spcPct val="120000"/>
              </a:lnSpc>
            </a:pPr>
            <a:r>
              <a:rPr lang="en-US" altLang="zh-CN" dirty="0">
                <a:latin typeface="宋体" panose="02010600030101010101" pitchFamily="2" charset="-122"/>
                <a:ea typeface="宋体" panose="02010600030101010101" pitchFamily="2" charset="-122"/>
              </a:rPr>
              <a:t>2.</a:t>
            </a:r>
          </a:p>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学习率：过高会在结果间振荡，过低收敛慢，会陷进局部最优处；</a:t>
            </a: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如果增加网络层数，可以用</a:t>
            </a:r>
            <a:r>
              <a:rPr lang="en-US" altLang="zh-CN" dirty="0">
                <a:latin typeface="宋体" panose="02010600030101010101" pitchFamily="2" charset="-122"/>
                <a:ea typeface="宋体" panose="02010600030101010101" pitchFamily="2" charset="-122"/>
              </a:rPr>
              <a:t>Dropout</a:t>
            </a:r>
            <a:r>
              <a:rPr lang="zh-CN" altLang="en-US" dirty="0">
                <a:latin typeface="宋体" panose="02010600030101010101" pitchFamily="2" charset="-122"/>
                <a:ea typeface="宋体" panose="02010600030101010101" pitchFamily="2" charset="-122"/>
              </a:rPr>
              <a:t>防止过拟合，</a:t>
            </a:r>
            <a:r>
              <a:rPr lang="en-US" altLang="zh-CN" dirty="0">
                <a:latin typeface="宋体" panose="02010600030101010101" pitchFamily="2" charset="-122"/>
                <a:ea typeface="宋体" panose="02010600030101010101" pitchFamily="2" charset="-122"/>
              </a:rPr>
              <a:t>L2</a:t>
            </a:r>
            <a:r>
              <a:rPr lang="zh-CN" altLang="en-US" dirty="0">
                <a:latin typeface="宋体" panose="02010600030101010101" pitchFamily="2" charset="-122"/>
                <a:ea typeface="宋体" panose="02010600030101010101" pitchFamily="2" charset="-122"/>
              </a:rPr>
              <a:t>正则化</a:t>
            </a: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模型复杂度提高，同时要调小学习率；</a:t>
            </a: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endParaRPr lang="zh-CN" altLang="zh-CN" dirty="0">
              <a:latin typeface="宋体" panose="02010600030101010101" pitchFamily="2" charset="-122"/>
              <a:ea typeface="宋体" panose="02010600030101010101" pitchFamily="2" charset="-122"/>
            </a:endParaRPr>
          </a:p>
        </p:txBody>
      </p:sp>
      <p:sp>
        <p:nvSpPr>
          <p:cNvPr id="21" name="MH_SubTitle_5">
            <a:extLst>
              <a:ext uri="{FF2B5EF4-FFF2-40B4-BE49-F238E27FC236}">
                <a16:creationId xmlns:a16="http://schemas.microsoft.com/office/drawing/2014/main" xmlns="" id="{FE127342-767C-48B2-89D7-987CACDD967E}"/>
              </a:ext>
            </a:extLst>
          </p:cNvPr>
          <p:cNvSpPr txBox="1"/>
          <p:nvPr/>
        </p:nvSpPr>
        <p:spPr>
          <a:xfrm>
            <a:off x="5678960" y="2506935"/>
            <a:ext cx="1389879" cy="385226"/>
          </a:xfrm>
          <a:prstGeom prst="rect">
            <a:avLst/>
          </a:prstGeom>
          <a:noFill/>
        </p:spPr>
        <p:txBody>
          <a:bodyPr lIns="0" tIns="0" rIns="0" bIns="0"/>
          <a:lstStyle/>
          <a:p>
            <a:pPr algn="ctr">
              <a:lnSpc>
                <a:spcPct val="120000"/>
              </a:lnSpc>
              <a:defRPr/>
            </a:pPr>
            <a:r>
              <a:rPr lang="zh-CN" altLang="en-US" sz="1800" b="1" kern="0" dirty="0">
                <a:solidFill>
                  <a:srgbClr val="1B4367"/>
                </a:solidFill>
                <a:cs typeface="+mn-ea"/>
                <a:sym typeface="+mn-lt"/>
              </a:rPr>
              <a:t>提分技巧</a:t>
            </a:r>
          </a:p>
        </p:txBody>
      </p:sp>
      <p:sp>
        <p:nvSpPr>
          <p:cNvPr id="23" name="文本框 15">
            <a:extLst>
              <a:ext uri="{FF2B5EF4-FFF2-40B4-BE49-F238E27FC236}">
                <a16:creationId xmlns:a16="http://schemas.microsoft.com/office/drawing/2014/main" xmlns="" id="{A4A3685C-2BDF-47FC-976D-42C18F900324}"/>
              </a:ext>
            </a:extLst>
          </p:cNvPr>
          <p:cNvSpPr txBox="1"/>
          <p:nvPr/>
        </p:nvSpPr>
        <p:spPr>
          <a:xfrm>
            <a:off x="790041" y="651371"/>
            <a:ext cx="701628" cy="377026"/>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总结</a:t>
            </a:r>
          </a:p>
        </p:txBody>
      </p:sp>
    </p:spTree>
    <p:extLst>
      <p:ext uri="{BB962C8B-B14F-4D97-AF65-F5344CB8AC3E}">
        <p14:creationId xmlns:p14="http://schemas.microsoft.com/office/powerpoint/2010/main" val="11621365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fltVal val="0.5"/>
                                          </p:val>
                                        </p:tav>
                                        <p:tav tm="100000">
                                          <p:val>
                                            <p:strVal val="#ppt_x"/>
                                          </p:val>
                                        </p:tav>
                                      </p:tavLst>
                                    </p:anim>
                                    <p:anim calcmode="lin" valueType="num">
                                      <p:cBhvr>
                                        <p:cTn id="18" dur="50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fltVal val="0.5"/>
                                          </p:val>
                                        </p:tav>
                                        <p:tav tm="100000">
                                          <p:val>
                                            <p:strVal val="#ppt_x"/>
                                          </p:val>
                                        </p:tav>
                                      </p:tavLst>
                                    </p:anim>
                                    <p:anim calcmode="lin" valueType="num">
                                      <p:cBhvr>
                                        <p:cTn id="32" dur="500" fill="hold"/>
                                        <p:tgtEl>
                                          <p:spTgt spid="12"/>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fltVal val="0.5"/>
                                          </p:val>
                                        </p:tav>
                                        <p:tav tm="100000">
                                          <p:val>
                                            <p:strVal val="#ppt_x"/>
                                          </p:val>
                                        </p:tav>
                                      </p:tavLst>
                                    </p:anim>
                                    <p:anim calcmode="lin" valueType="num">
                                      <p:cBhvr>
                                        <p:cTn id="39" dur="500" fill="hold"/>
                                        <p:tgtEl>
                                          <p:spTgt spid="13"/>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anim calcmode="lin" valueType="num">
                                      <p:cBhvr>
                                        <p:cTn id="45" dur="500" fill="hold"/>
                                        <p:tgtEl>
                                          <p:spTgt spid="14"/>
                                        </p:tgtEl>
                                        <p:attrNameLst>
                                          <p:attrName>ppt_x</p:attrName>
                                        </p:attrNameLst>
                                      </p:cBhvr>
                                      <p:tavLst>
                                        <p:tav tm="0">
                                          <p:val>
                                            <p:fltVal val="0.5"/>
                                          </p:val>
                                        </p:tav>
                                        <p:tav tm="100000">
                                          <p:val>
                                            <p:strVal val="#ppt_x"/>
                                          </p:val>
                                        </p:tav>
                                      </p:tavLst>
                                    </p:anim>
                                    <p:anim calcmode="lin" valueType="num">
                                      <p:cBhvr>
                                        <p:cTn id="46" dur="500" fill="hold"/>
                                        <p:tgtEl>
                                          <p:spTgt spid="14"/>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animEffect transition="in" filter="fade">
                                      <p:cBhvr>
                                        <p:cTn id="51" dur="500"/>
                                        <p:tgtEl>
                                          <p:spTgt spid="30"/>
                                        </p:tgtEl>
                                      </p:cBhvr>
                                    </p:animEffect>
                                    <p:anim calcmode="lin" valueType="num">
                                      <p:cBhvr>
                                        <p:cTn id="52" dur="500" fill="hold"/>
                                        <p:tgtEl>
                                          <p:spTgt spid="30"/>
                                        </p:tgtEl>
                                        <p:attrNameLst>
                                          <p:attrName>ppt_x</p:attrName>
                                        </p:attrNameLst>
                                      </p:cBhvr>
                                      <p:tavLst>
                                        <p:tav tm="0">
                                          <p:val>
                                            <p:fltVal val="0.5"/>
                                          </p:val>
                                        </p:tav>
                                        <p:tav tm="100000">
                                          <p:val>
                                            <p:strVal val="#ppt_x"/>
                                          </p:val>
                                        </p:tav>
                                      </p:tavLst>
                                    </p:anim>
                                    <p:anim calcmode="lin" valueType="num">
                                      <p:cBhvr>
                                        <p:cTn id="53" dur="500" fill="hold"/>
                                        <p:tgtEl>
                                          <p:spTgt spid="30"/>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anim calcmode="lin" valueType="num">
                                      <p:cBhvr>
                                        <p:cTn id="59" dur="500" fill="hold"/>
                                        <p:tgtEl>
                                          <p:spTgt spid="15"/>
                                        </p:tgtEl>
                                        <p:attrNameLst>
                                          <p:attrName>ppt_x</p:attrName>
                                        </p:attrNameLst>
                                      </p:cBhvr>
                                      <p:tavLst>
                                        <p:tav tm="0">
                                          <p:val>
                                            <p:fltVal val="0.5"/>
                                          </p:val>
                                        </p:tav>
                                        <p:tav tm="100000">
                                          <p:val>
                                            <p:strVal val="#ppt_x"/>
                                          </p:val>
                                        </p:tav>
                                      </p:tavLst>
                                    </p:anim>
                                    <p:anim calcmode="lin" valueType="num">
                                      <p:cBhvr>
                                        <p:cTn id="60" dur="500" fill="hold"/>
                                        <p:tgtEl>
                                          <p:spTgt spid="15"/>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Effect transition="in" filter="fade">
                                      <p:cBhvr>
                                        <p:cTn id="65" dur="500"/>
                                        <p:tgtEl>
                                          <p:spTgt spid="3"/>
                                        </p:tgtEl>
                                      </p:cBhvr>
                                    </p:animEffect>
                                    <p:anim calcmode="lin" valueType="num">
                                      <p:cBhvr>
                                        <p:cTn id="66" dur="500" fill="hold"/>
                                        <p:tgtEl>
                                          <p:spTgt spid="3"/>
                                        </p:tgtEl>
                                        <p:attrNameLst>
                                          <p:attrName>ppt_x</p:attrName>
                                        </p:attrNameLst>
                                      </p:cBhvr>
                                      <p:tavLst>
                                        <p:tav tm="0">
                                          <p:val>
                                            <p:fltVal val="0.5"/>
                                          </p:val>
                                        </p:tav>
                                        <p:tav tm="100000">
                                          <p:val>
                                            <p:strVal val="#ppt_x"/>
                                          </p:val>
                                        </p:tav>
                                      </p:tavLst>
                                    </p:anim>
                                    <p:anim calcmode="lin" valueType="num">
                                      <p:cBhvr>
                                        <p:cTn id="67" dur="500" fill="hold"/>
                                        <p:tgtEl>
                                          <p:spTgt spid="3"/>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500" fill="hold"/>
                                        <p:tgtEl>
                                          <p:spTgt spid="17"/>
                                        </p:tgtEl>
                                        <p:attrNameLst>
                                          <p:attrName>ppt_w</p:attrName>
                                        </p:attrNameLst>
                                      </p:cBhvr>
                                      <p:tavLst>
                                        <p:tav tm="0">
                                          <p:val>
                                            <p:fltVal val="0"/>
                                          </p:val>
                                        </p:tav>
                                        <p:tav tm="100000">
                                          <p:val>
                                            <p:strVal val="#ppt_w"/>
                                          </p:val>
                                        </p:tav>
                                      </p:tavLst>
                                    </p:anim>
                                    <p:anim calcmode="lin" valueType="num">
                                      <p:cBhvr>
                                        <p:cTn id="71" dur="500" fill="hold"/>
                                        <p:tgtEl>
                                          <p:spTgt spid="17"/>
                                        </p:tgtEl>
                                        <p:attrNameLst>
                                          <p:attrName>ppt_h</p:attrName>
                                        </p:attrNameLst>
                                      </p:cBhvr>
                                      <p:tavLst>
                                        <p:tav tm="0">
                                          <p:val>
                                            <p:fltVal val="0"/>
                                          </p:val>
                                        </p:tav>
                                        <p:tav tm="100000">
                                          <p:val>
                                            <p:strVal val="#ppt_h"/>
                                          </p:val>
                                        </p:tav>
                                      </p:tavLst>
                                    </p:anim>
                                    <p:animEffect transition="in" filter="fade">
                                      <p:cBhvr>
                                        <p:cTn id="72" dur="500"/>
                                        <p:tgtEl>
                                          <p:spTgt spid="17"/>
                                        </p:tgtEl>
                                      </p:cBhvr>
                                    </p:animEffect>
                                    <p:anim calcmode="lin" valueType="num">
                                      <p:cBhvr>
                                        <p:cTn id="73" dur="500" fill="hold"/>
                                        <p:tgtEl>
                                          <p:spTgt spid="17"/>
                                        </p:tgtEl>
                                        <p:attrNameLst>
                                          <p:attrName>ppt_x</p:attrName>
                                        </p:attrNameLst>
                                      </p:cBhvr>
                                      <p:tavLst>
                                        <p:tav tm="0">
                                          <p:val>
                                            <p:fltVal val="0.5"/>
                                          </p:val>
                                        </p:tav>
                                        <p:tav tm="100000">
                                          <p:val>
                                            <p:strVal val="#ppt_x"/>
                                          </p:val>
                                        </p:tav>
                                      </p:tavLst>
                                    </p:anim>
                                    <p:anim calcmode="lin" valueType="num">
                                      <p:cBhvr>
                                        <p:cTn id="74" dur="500" fill="hold"/>
                                        <p:tgtEl>
                                          <p:spTgt spid="17"/>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p:cTn id="77" dur="500" fill="hold"/>
                                        <p:tgtEl>
                                          <p:spTgt spid="40"/>
                                        </p:tgtEl>
                                        <p:attrNameLst>
                                          <p:attrName>ppt_w</p:attrName>
                                        </p:attrNameLst>
                                      </p:cBhvr>
                                      <p:tavLst>
                                        <p:tav tm="0">
                                          <p:val>
                                            <p:fltVal val="0"/>
                                          </p:val>
                                        </p:tav>
                                        <p:tav tm="100000">
                                          <p:val>
                                            <p:strVal val="#ppt_w"/>
                                          </p:val>
                                        </p:tav>
                                      </p:tavLst>
                                    </p:anim>
                                    <p:anim calcmode="lin" valueType="num">
                                      <p:cBhvr>
                                        <p:cTn id="78" dur="500" fill="hold"/>
                                        <p:tgtEl>
                                          <p:spTgt spid="40"/>
                                        </p:tgtEl>
                                        <p:attrNameLst>
                                          <p:attrName>ppt_h</p:attrName>
                                        </p:attrNameLst>
                                      </p:cBhvr>
                                      <p:tavLst>
                                        <p:tav tm="0">
                                          <p:val>
                                            <p:fltVal val="0"/>
                                          </p:val>
                                        </p:tav>
                                        <p:tav tm="100000">
                                          <p:val>
                                            <p:strVal val="#ppt_h"/>
                                          </p:val>
                                        </p:tav>
                                      </p:tavLst>
                                    </p:anim>
                                    <p:animEffect transition="in" filter="fade">
                                      <p:cBhvr>
                                        <p:cTn id="79" dur="500"/>
                                        <p:tgtEl>
                                          <p:spTgt spid="40"/>
                                        </p:tgtEl>
                                      </p:cBhvr>
                                    </p:animEffect>
                                    <p:anim calcmode="lin" valueType="num">
                                      <p:cBhvr>
                                        <p:cTn id="80" dur="500" fill="hold"/>
                                        <p:tgtEl>
                                          <p:spTgt spid="40"/>
                                        </p:tgtEl>
                                        <p:attrNameLst>
                                          <p:attrName>ppt_x</p:attrName>
                                        </p:attrNameLst>
                                      </p:cBhvr>
                                      <p:tavLst>
                                        <p:tav tm="0">
                                          <p:val>
                                            <p:fltVal val="0.5"/>
                                          </p:val>
                                        </p:tav>
                                        <p:tav tm="100000">
                                          <p:val>
                                            <p:strVal val="#ppt_x"/>
                                          </p:val>
                                        </p:tav>
                                      </p:tavLst>
                                    </p:anim>
                                    <p:anim calcmode="lin" valueType="num">
                                      <p:cBhvr>
                                        <p:cTn id="81" dur="500" fill="hold"/>
                                        <p:tgtEl>
                                          <p:spTgt spid="40"/>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p:cTn id="84" dur="500" fill="hold"/>
                                        <p:tgtEl>
                                          <p:spTgt spid="18"/>
                                        </p:tgtEl>
                                        <p:attrNameLst>
                                          <p:attrName>ppt_w</p:attrName>
                                        </p:attrNameLst>
                                      </p:cBhvr>
                                      <p:tavLst>
                                        <p:tav tm="0">
                                          <p:val>
                                            <p:fltVal val="0"/>
                                          </p:val>
                                        </p:tav>
                                        <p:tav tm="100000">
                                          <p:val>
                                            <p:strVal val="#ppt_w"/>
                                          </p:val>
                                        </p:tav>
                                      </p:tavLst>
                                    </p:anim>
                                    <p:anim calcmode="lin" valueType="num">
                                      <p:cBhvr>
                                        <p:cTn id="85" dur="500" fill="hold"/>
                                        <p:tgtEl>
                                          <p:spTgt spid="18"/>
                                        </p:tgtEl>
                                        <p:attrNameLst>
                                          <p:attrName>ppt_h</p:attrName>
                                        </p:attrNameLst>
                                      </p:cBhvr>
                                      <p:tavLst>
                                        <p:tav tm="0">
                                          <p:val>
                                            <p:fltVal val="0"/>
                                          </p:val>
                                        </p:tav>
                                        <p:tav tm="100000">
                                          <p:val>
                                            <p:strVal val="#ppt_h"/>
                                          </p:val>
                                        </p:tav>
                                      </p:tavLst>
                                    </p:anim>
                                    <p:animEffect transition="in" filter="fade">
                                      <p:cBhvr>
                                        <p:cTn id="86" dur="500"/>
                                        <p:tgtEl>
                                          <p:spTgt spid="18"/>
                                        </p:tgtEl>
                                      </p:cBhvr>
                                    </p:animEffect>
                                    <p:anim calcmode="lin" valueType="num">
                                      <p:cBhvr>
                                        <p:cTn id="87" dur="500" fill="hold"/>
                                        <p:tgtEl>
                                          <p:spTgt spid="18"/>
                                        </p:tgtEl>
                                        <p:attrNameLst>
                                          <p:attrName>ppt_x</p:attrName>
                                        </p:attrNameLst>
                                      </p:cBhvr>
                                      <p:tavLst>
                                        <p:tav tm="0">
                                          <p:val>
                                            <p:fltVal val="0.5"/>
                                          </p:val>
                                        </p:tav>
                                        <p:tav tm="100000">
                                          <p:val>
                                            <p:strVal val="#ppt_x"/>
                                          </p:val>
                                        </p:tav>
                                      </p:tavLst>
                                    </p:anim>
                                    <p:anim calcmode="lin" valueType="num">
                                      <p:cBhvr>
                                        <p:cTn id="88" dur="500" fill="hold"/>
                                        <p:tgtEl>
                                          <p:spTgt spid="18"/>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p:cTn id="91" dur="500" fill="hold"/>
                                        <p:tgtEl>
                                          <p:spTgt spid="42"/>
                                        </p:tgtEl>
                                        <p:attrNameLst>
                                          <p:attrName>ppt_w</p:attrName>
                                        </p:attrNameLst>
                                      </p:cBhvr>
                                      <p:tavLst>
                                        <p:tav tm="0">
                                          <p:val>
                                            <p:fltVal val="0"/>
                                          </p:val>
                                        </p:tav>
                                        <p:tav tm="100000">
                                          <p:val>
                                            <p:strVal val="#ppt_w"/>
                                          </p:val>
                                        </p:tav>
                                      </p:tavLst>
                                    </p:anim>
                                    <p:anim calcmode="lin" valueType="num">
                                      <p:cBhvr>
                                        <p:cTn id="92" dur="500" fill="hold"/>
                                        <p:tgtEl>
                                          <p:spTgt spid="42"/>
                                        </p:tgtEl>
                                        <p:attrNameLst>
                                          <p:attrName>ppt_h</p:attrName>
                                        </p:attrNameLst>
                                      </p:cBhvr>
                                      <p:tavLst>
                                        <p:tav tm="0">
                                          <p:val>
                                            <p:fltVal val="0"/>
                                          </p:val>
                                        </p:tav>
                                        <p:tav tm="100000">
                                          <p:val>
                                            <p:strVal val="#ppt_h"/>
                                          </p:val>
                                        </p:tav>
                                      </p:tavLst>
                                    </p:anim>
                                    <p:animEffect transition="in" filter="fade">
                                      <p:cBhvr>
                                        <p:cTn id="93" dur="500"/>
                                        <p:tgtEl>
                                          <p:spTgt spid="42"/>
                                        </p:tgtEl>
                                      </p:cBhvr>
                                    </p:animEffect>
                                    <p:anim calcmode="lin" valueType="num">
                                      <p:cBhvr>
                                        <p:cTn id="94" dur="500" fill="hold"/>
                                        <p:tgtEl>
                                          <p:spTgt spid="42"/>
                                        </p:tgtEl>
                                        <p:attrNameLst>
                                          <p:attrName>ppt_x</p:attrName>
                                        </p:attrNameLst>
                                      </p:cBhvr>
                                      <p:tavLst>
                                        <p:tav tm="0">
                                          <p:val>
                                            <p:fltVal val="0.5"/>
                                          </p:val>
                                        </p:tav>
                                        <p:tav tm="100000">
                                          <p:val>
                                            <p:strVal val="#ppt_x"/>
                                          </p:val>
                                        </p:tav>
                                      </p:tavLst>
                                    </p:anim>
                                    <p:anim calcmode="lin" valueType="num">
                                      <p:cBhvr>
                                        <p:cTn id="95" dur="500" fill="hold"/>
                                        <p:tgtEl>
                                          <p:spTgt spid="42"/>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 calcmode="lin" valueType="num">
                                      <p:cBhvr>
                                        <p:cTn id="98" dur="500" fill="hold"/>
                                        <p:tgtEl>
                                          <p:spTgt spid="19"/>
                                        </p:tgtEl>
                                        <p:attrNameLst>
                                          <p:attrName>ppt_w</p:attrName>
                                        </p:attrNameLst>
                                      </p:cBhvr>
                                      <p:tavLst>
                                        <p:tav tm="0">
                                          <p:val>
                                            <p:fltVal val="0"/>
                                          </p:val>
                                        </p:tav>
                                        <p:tav tm="100000">
                                          <p:val>
                                            <p:strVal val="#ppt_w"/>
                                          </p:val>
                                        </p:tav>
                                      </p:tavLst>
                                    </p:anim>
                                    <p:anim calcmode="lin" valueType="num">
                                      <p:cBhvr>
                                        <p:cTn id="99" dur="500" fill="hold"/>
                                        <p:tgtEl>
                                          <p:spTgt spid="19"/>
                                        </p:tgtEl>
                                        <p:attrNameLst>
                                          <p:attrName>ppt_h</p:attrName>
                                        </p:attrNameLst>
                                      </p:cBhvr>
                                      <p:tavLst>
                                        <p:tav tm="0">
                                          <p:val>
                                            <p:fltVal val="0"/>
                                          </p:val>
                                        </p:tav>
                                        <p:tav tm="100000">
                                          <p:val>
                                            <p:strVal val="#ppt_h"/>
                                          </p:val>
                                        </p:tav>
                                      </p:tavLst>
                                    </p:anim>
                                    <p:animEffect transition="in" filter="fade">
                                      <p:cBhvr>
                                        <p:cTn id="100" dur="500"/>
                                        <p:tgtEl>
                                          <p:spTgt spid="19"/>
                                        </p:tgtEl>
                                      </p:cBhvr>
                                    </p:animEffect>
                                    <p:anim calcmode="lin" valueType="num">
                                      <p:cBhvr>
                                        <p:cTn id="101" dur="500" fill="hold"/>
                                        <p:tgtEl>
                                          <p:spTgt spid="19"/>
                                        </p:tgtEl>
                                        <p:attrNameLst>
                                          <p:attrName>ppt_x</p:attrName>
                                        </p:attrNameLst>
                                      </p:cBhvr>
                                      <p:tavLst>
                                        <p:tav tm="0">
                                          <p:val>
                                            <p:fltVal val="0.5"/>
                                          </p:val>
                                        </p:tav>
                                        <p:tav tm="100000">
                                          <p:val>
                                            <p:strVal val="#ppt_x"/>
                                          </p:val>
                                        </p:tav>
                                      </p:tavLst>
                                    </p:anim>
                                    <p:anim calcmode="lin" valueType="num">
                                      <p:cBhvr>
                                        <p:cTn id="102" dur="500" fill="hold"/>
                                        <p:tgtEl>
                                          <p:spTgt spid="19"/>
                                        </p:tgtEl>
                                        <p:attrNameLst>
                                          <p:attrName>ppt_y</p:attrName>
                                        </p:attrNameLst>
                                      </p:cBhvr>
                                      <p:tavLst>
                                        <p:tav tm="0">
                                          <p:val>
                                            <p:fltVal val="0.5"/>
                                          </p:val>
                                        </p:tav>
                                        <p:tav tm="100000">
                                          <p:val>
                                            <p:strVal val="#ppt_y"/>
                                          </p:val>
                                        </p:tav>
                                      </p:tavLst>
                                    </p:anim>
                                  </p:childTnLst>
                                </p:cTn>
                              </p:par>
                            </p:childTnLst>
                          </p:cTn>
                        </p:par>
                        <p:par>
                          <p:cTn id="103" fill="hold">
                            <p:stCondLst>
                              <p:cond delay="500"/>
                            </p:stCondLst>
                            <p:childTnLst>
                              <p:par>
                                <p:cTn id="104" presetID="22" presetClass="entr" presetSubtype="4"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wipe(down)">
                                      <p:cBhvr>
                                        <p:cTn id="106" dur="500"/>
                                        <p:tgtEl>
                                          <p:spTgt spid="22"/>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wipe(down)">
                                      <p:cBhvr>
                                        <p:cTn id="110" dur="500"/>
                                        <p:tgtEl>
                                          <p:spTgt spid="20"/>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5138"/>
                                        </p:tgtEl>
                                        <p:attrNameLst>
                                          <p:attrName>style.visibility</p:attrName>
                                        </p:attrNameLst>
                                      </p:cBhvr>
                                      <p:to>
                                        <p:strVal val="visible"/>
                                      </p:to>
                                    </p:set>
                                    <p:animEffect transition="in" filter="fade">
                                      <p:cBhvr>
                                        <p:cTn id="115" dur="1000"/>
                                        <p:tgtEl>
                                          <p:spTgt spid="5138"/>
                                        </p:tgtEl>
                                      </p:cBhvr>
                                    </p:animEffect>
                                    <p:anim calcmode="lin" valueType="num">
                                      <p:cBhvr>
                                        <p:cTn id="116" dur="1000" fill="hold"/>
                                        <p:tgtEl>
                                          <p:spTgt spid="5138"/>
                                        </p:tgtEl>
                                        <p:attrNameLst>
                                          <p:attrName>ppt_x</p:attrName>
                                        </p:attrNameLst>
                                      </p:cBhvr>
                                      <p:tavLst>
                                        <p:tav tm="0">
                                          <p:val>
                                            <p:strVal val="#ppt_x"/>
                                          </p:val>
                                        </p:tav>
                                        <p:tav tm="100000">
                                          <p:val>
                                            <p:strVal val="#ppt_x"/>
                                          </p:val>
                                        </p:tav>
                                      </p:tavLst>
                                    </p:anim>
                                    <p:anim calcmode="lin" valueType="num">
                                      <p:cBhvr>
                                        <p:cTn id="117" dur="1000" fill="hold"/>
                                        <p:tgtEl>
                                          <p:spTgt spid="5138"/>
                                        </p:tgtEl>
                                        <p:attrNameLst>
                                          <p:attrName>ppt_y</p:attrName>
                                        </p:attrNameLst>
                                      </p:cBhvr>
                                      <p:tavLst>
                                        <p:tav tm="0">
                                          <p:val>
                                            <p:strVal val="#ppt_y+.1"/>
                                          </p:val>
                                        </p:tav>
                                        <p:tav tm="100000">
                                          <p:val>
                                            <p:strVal val="#ppt_y"/>
                                          </p:val>
                                        </p:tav>
                                      </p:tavLst>
                                    </p:anim>
                                  </p:childTnLst>
                                </p:cTn>
                              </p:par>
                            </p:childTnLst>
                          </p:cTn>
                        </p:par>
                        <p:par>
                          <p:cTn id="118" fill="hold">
                            <p:stCondLst>
                              <p:cond delay="1000"/>
                            </p:stCondLst>
                            <p:childTnLst>
                              <p:par>
                                <p:cTn id="119" presetID="22" presetClass="entr" presetSubtype="4" fill="hold" grpId="0" nodeType="after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childTnLst>
                          </p:cTn>
                        </p:par>
                        <p:par>
                          <p:cTn id="122" fill="hold">
                            <p:stCondLst>
                              <p:cond delay="1500"/>
                            </p:stCondLst>
                            <p:childTnLst>
                              <p:par>
                                <p:cTn id="123" presetID="41" presetClass="entr" presetSubtype="0" fill="hold" grpId="0" nodeType="afterEffect">
                                  <p:stCondLst>
                                    <p:cond delay="0"/>
                                  </p:stCondLst>
                                  <p:iterate type="lt">
                                    <p:tmPct val="10000"/>
                                  </p:iterate>
                                  <p:childTnLst>
                                    <p:set>
                                      <p:cBhvr>
                                        <p:cTn id="124" dur="1" fill="hold">
                                          <p:stCondLst>
                                            <p:cond delay="0"/>
                                          </p:stCondLst>
                                        </p:cTn>
                                        <p:tgtEl>
                                          <p:spTgt spid="23"/>
                                        </p:tgtEl>
                                        <p:attrNameLst>
                                          <p:attrName>style.visibility</p:attrName>
                                        </p:attrNameLst>
                                      </p:cBhvr>
                                      <p:to>
                                        <p:strVal val="visible"/>
                                      </p:to>
                                    </p:set>
                                    <p:anim calcmode="lin" valueType="num">
                                      <p:cBhvr>
                                        <p:cTn id="125"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6" dur="500" fill="hold"/>
                                        <p:tgtEl>
                                          <p:spTgt spid="23"/>
                                        </p:tgtEl>
                                        <p:attrNameLst>
                                          <p:attrName>ppt_y</p:attrName>
                                        </p:attrNameLst>
                                      </p:cBhvr>
                                      <p:tavLst>
                                        <p:tav tm="0">
                                          <p:val>
                                            <p:strVal val="#ppt_y"/>
                                          </p:val>
                                        </p:tav>
                                        <p:tav tm="100000">
                                          <p:val>
                                            <p:strVal val="#ppt_y"/>
                                          </p:val>
                                        </p:tav>
                                      </p:tavLst>
                                    </p:anim>
                                    <p:anim calcmode="lin" valueType="num">
                                      <p:cBhvr>
                                        <p:cTn id="127"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28"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29" dur="5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30" grpId="0" animBg="1"/>
      <p:bldP spid="15" grpId="0" animBg="1"/>
      <p:bldP spid="3" grpId="0" animBg="1"/>
      <p:bldP spid="17" grpId="0" animBg="1"/>
      <p:bldP spid="40" grpId="0" animBg="1"/>
      <p:bldP spid="18" grpId="0" animBg="1"/>
      <p:bldP spid="42" grpId="0" animBg="1"/>
      <p:bldP spid="19" grpId="0" animBg="1"/>
      <p:bldP spid="20" grpId="0"/>
      <p:bldP spid="22" grpId="0"/>
      <p:bldP spid="5138" grpId="0"/>
      <p:bldP spid="21"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Other_3"/>
          <p:cNvSpPr/>
          <p:nvPr/>
        </p:nvSpPr>
        <p:spPr>
          <a:xfrm>
            <a:off x="3931306" y="1028159"/>
            <a:ext cx="1281388" cy="1281388"/>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0" name="MH_Other_1"/>
          <p:cNvSpPr/>
          <p:nvPr/>
        </p:nvSpPr>
        <p:spPr>
          <a:xfrm>
            <a:off x="1628821" y="1240157"/>
            <a:ext cx="858110"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1" name="MH_Other_2"/>
          <p:cNvSpPr/>
          <p:nvPr/>
        </p:nvSpPr>
        <p:spPr>
          <a:xfrm>
            <a:off x="2759797" y="1240157"/>
            <a:ext cx="856916"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2" name="MH_Other_3"/>
          <p:cNvSpPr/>
          <p:nvPr/>
        </p:nvSpPr>
        <p:spPr>
          <a:xfrm>
            <a:off x="5526810" y="1240157"/>
            <a:ext cx="856916"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3" name="MH_Other_4"/>
          <p:cNvSpPr/>
          <p:nvPr/>
        </p:nvSpPr>
        <p:spPr>
          <a:xfrm>
            <a:off x="6657028" y="1240157"/>
            <a:ext cx="857714"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4" name="MH_Other_5"/>
          <p:cNvSpPr/>
          <p:nvPr/>
        </p:nvSpPr>
        <p:spPr>
          <a:xfrm>
            <a:off x="2449534" y="1823223"/>
            <a:ext cx="326824" cy="32562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30" name="MH_Other_6"/>
          <p:cNvSpPr/>
          <p:nvPr/>
        </p:nvSpPr>
        <p:spPr>
          <a:xfrm>
            <a:off x="3568721" y="1188498"/>
            <a:ext cx="326824" cy="326822"/>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5" name="MH_Other_7"/>
          <p:cNvSpPr/>
          <p:nvPr/>
        </p:nvSpPr>
        <p:spPr>
          <a:xfrm>
            <a:off x="5219880" y="1820841"/>
            <a:ext cx="326824" cy="32562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3" name="MH_Other_8"/>
          <p:cNvSpPr/>
          <p:nvPr/>
        </p:nvSpPr>
        <p:spPr>
          <a:xfrm>
            <a:off x="6347640" y="1200404"/>
            <a:ext cx="326824" cy="326822"/>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7" name="MH_Other_9"/>
          <p:cNvSpPr/>
          <p:nvPr/>
        </p:nvSpPr>
        <p:spPr bwMode="auto">
          <a:xfrm>
            <a:off x="1868090" y="1444777"/>
            <a:ext cx="442913" cy="401479"/>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40" name="MH_Other_10"/>
          <p:cNvSpPr/>
          <p:nvPr/>
        </p:nvSpPr>
        <p:spPr bwMode="auto">
          <a:xfrm>
            <a:off x="3044428" y="1472400"/>
            <a:ext cx="288131" cy="392906"/>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18" name="MH_Other_11"/>
          <p:cNvSpPr/>
          <p:nvPr/>
        </p:nvSpPr>
        <p:spPr bwMode="auto">
          <a:xfrm>
            <a:off x="4342210" y="1439063"/>
            <a:ext cx="459581" cy="459581"/>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42" name="MH_Other_12"/>
          <p:cNvSpPr/>
          <p:nvPr/>
        </p:nvSpPr>
        <p:spPr bwMode="auto">
          <a:xfrm>
            <a:off x="5797153" y="1509071"/>
            <a:ext cx="316706" cy="320516"/>
          </a:xfrm>
          <a:custGeom>
            <a:avLst/>
            <a:gdLst>
              <a:gd name="T0" fmla="*/ 2147483646 w 5438"/>
              <a:gd name="T1" fmla="*/ 0 h 5494"/>
              <a:gd name="T2" fmla="*/ 0 w 5438"/>
              <a:gd name="T3" fmla="*/ 2147483646 h 5494"/>
              <a:gd name="T4" fmla="*/ 2147483646 w 5438"/>
              <a:gd name="T5" fmla="*/ 2147483646 h 5494"/>
              <a:gd name="T6" fmla="*/ 2147483646 w 5438"/>
              <a:gd name="T7" fmla="*/ 2147483646 h 5494"/>
              <a:gd name="T8" fmla="*/ 2147483646 w 5438"/>
              <a:gd name="T9" fmla="*/ 2147483646 h 5494"/>
              <a:gd name="T10" fmla="*/ 2147483646 w 5438"/>
              <a:gd name="T11" fmla="*/ 2147483646 h 5494"/>
              <a:gd name="T12" fmla="*/ 2147483646 w 5438"/>
              <a:gd name="T13" fmla="*/ 2147483646 h 5494"/>
              <a:gd name="T14" fmla="*/ 2147483646 w 5438"/>
              <a:gd name="T15" fmla="*/ 2147483646 h 5494"/>
              <a:gd name="T16" fmla="*/ 2147483646 w 5438"/>
              <a:gd name="T17" fmla="*/ 2147483646 h 5494"/>
              <a:gd name="T18" fmla="*/ 2147483646 w 5438"/>
              <a:gd name="T19" fmla="*/ 2147483646 h 5494"/>
              <a:gd name="T20" fmla="*/ 2147483646 w 5438"/>
              <a:gd name="T21" fmla="*/ 2147483646 h 5494"/>
              <a:gd name="T22" fmla="*/ 2147483646 w 5438"/>
              <a:gd name="T23" fmla="*/ 2147483646 h 5494"/>
              <a:gd name="T24" fmla="*/ 2147483646 w 5438"/>
              <a:gd name="T25" fmla="*/ 2147483646 h 5494"/>
              <a:gd name="T26" fmla="*/ 2147483646 w 5438"/>
              <a:gd name="T27" fmla="*/ 2147483646 h 5494"/>
              <a:gd name="T28" fmla="*/ 2147483646 w 5438"/>
              <a:gd name="T29" fmla="*/ 2147483646 h 5494"/>
              <a:gd name="T30" fmla="*/ 2147483646 w 5438"/>
              <a:gd name="T31" fmla="*/ 2147483646 h 5494"/>
              <a:gd name="T32" fmla="*/ 2147483646 w 5438"/>
              <a:gd name="T33" fmla="*/ 2147483646 h 5494"/>
              <a:gd name="T34" fmla="*/ 2147483646 w 5438"/>
              <a:gd name="T35" fmla="*/ 2147483646 h 5494"/>
              <a:gd name="T36" fmla="*/ 2147483646 w 5438"/>
              <a:gd name="T37" fmla="*/ 2147483646 h 5494"/>
              <a:gd name="T38" fmla="*/ 2147483646 w 5438"/>
              <a:gd name="T39" fmla="*/ 2147483646 h 5494"/>
              <a:gd name="T40" fmla="*/ 2147483646 w 5438"/>
              <a:gd name="T41" fmla="*/ 2147483646 h 5494"/>
              <a:gd name="T42" fmla="*/ 2147483646 w 5438"/>
              <a:gd name="T43" fmla="*/ 2147483646 h 5494"/>
              <a:gd name="T44" fmla="*/ 2147483646 w 5438"/>
              <a:gd name="T45" fmla="*/ 2147483646 h 5494"/>
              <a:gd name="T46" fmla="*/ 2147483646 w 5438"/>
              <a:gd name="T47" fmla="*/ 2147483646 h 5494"/>
              <a:gd name="T48" fmla="*/ 2147483646 w 5438"/>
              <a:gd name="T49" fmla="*/ 2147483646 h 5494"/>
              <a:gd name="T50" fmla="*/ 2147483646 w 5438"/>
              <a:gd name="T51" fmla="*/ 2147483646 h 5494"/>
              <a:gd name="T52" fmla="*/ 2147483646 w 5438"/>
              <a:gd name="T53" fmla="*/ 2147483646 h 5494"/>
              <a:gd name="T54" fmla="*/ 2147483646 w 5438"/>
              <a:gd name="T55" fmla="*/ 2147483646 h 5494"/>
              <a:gd name="T56" fmla="*/ 2147483646 w 5438"/>
              <a:gd name="T57" fmla="*/ 2147483646 h 5494"/>
              <a:gd name="T58" fmla="*/ 2147483646 w 5438"/>
              <a:gd name="T59" fmla="*/ 2147483646 h 5494"/>
              <a:gd name="T60" fmla="*/ 2147483646 w 5438"/>
              <a:gd name="T61" fmla="*/ 2147483646 h 5494"/>
              <a:gd name="T62" fmla="*/ 2147483646 w 5438"/>
              <a:gd name="T63" fmla="*/ 2147483646 h 5494"/>
              <a:gd name="T64" fmla="*/ 2147483646 w 5438"/>
              <a:gd name="T65" fmla="*/ 2147483646 h 5494"/>
              <a:gd name="T66" fmla="*/ 2147483646 w 5438"/>
              <a:gd name="T67" fmla="*/ 2147483646 h 5494"/>
              <a:gd name="T68" fmla="*/ 2147483646 w 5438"/>
              <a:gd name="T69" fmla="*/ 2147483646 h 5494"/>
              <a:gd name="T70" fmla="*/ 2147483646 w 5438"/>
              <a:gd name="T71" fmla="*/ 2147483646 h 5494"/>
              <a:gd name="T72" fmla="*/ 2147483646 w 5438"/>
              <a:gd name="T73" fmla="*/ 2147483646 h 5494"/>
              <a:gd name="T74" fmla="*/ 2147483646 w 5438"/>
              <a:gd name="T75" fmla="*/ 2147483646 h 5494"/>
              <a:gd name="T76" fmla="*/ 2147483646 w 5438"/>
              <a:gd name="T77" fmla="*/ 2147483646 h 5494"/>
              <a:gd name="T78" fmla="*/ 2147483646 w 5438"/>
              <a:gd name="T79" fmla="*/ 2147483646 h 5494"/>
              <a:gd name="T80" fmla="*/ 2147483646 w 5438"/>
              <a:gd name="T81" fmla="*/ 2147483646 h 5494"/>
              <a:gd name="T82" fmla="*/ 2147483646 w 5438"/>
              <a:gd name="T83" fmla="*/ 2147483646 h 5494"/>
              <a:gd name="T84" fmla="*/ 2147483646 w 5438"/>
              <a:gd name="T85" fmla="*/ 2147483646 h 5494"/>
              <a:gd name="T86" fmla="*/ 2147483646 w 5438"/>
              <a:gd name="T87" fmla="*/ 2147483646 h 5494"/>
              <a:gd name="T88" fmla="*/ 2147483646 w 5438"/>
              <a:gd name="T89" fmla="*/ 2147483646 h 5494"/>
              <a:gd name="T90" fmla="*/ 2147483646 w 5438"/>
              <a:gd name="T91" fmla="*/ 2147483646 h 5494"/>
              <a:gd name="T92" fmla="*/ 2147483646 w 5438"/>
              <a:gd name="T93" fmla="*/ 2147483646 h 5494"/>
              <a:gd name="T94" fmla="*/ 2147483646 w 5438"/>
              <a:gd name="T95" fmla="*/ 2147483646 h 5494"/>
              <a:gd name="T96" fmla="*/ 2147483646 w 5438"/>
              <a:gd name="T97" fmla="*/ 2147483646 h 5494"/>
              <a:gd name="T98" fmla="*/ 2147483646 w 5438"/>
              <a:gd name="T99" fmla="*/ 2147483646 h 5494"/>
              <a:gd name="T100" fmla="*/ 2147483646 w 5438"/>
              <a:gd name="T101" fmla="*/ 2147483646 h 5494"/>
              <a:gd name="T102" fmla="*/ 2147483646 w 5438"/>
              <a:gd name="T103" fmla="*/ 2147483646 h 5494"/>
              <a:gd name="T104" fmla="*/ 2147483646 w 5438"/>
              <a:gd name="T105" fmla="*/ 2147483646 h 5494"/>
              <a:gd name="T106" fmla="*/ 2147483646 w 5438"/>
              <a:gd name="T107" fmla="*/ 2147483646 h 5494"/>
              <a:gd name="T108" fmla="*/ 2147483646 w 5438"/>
              <a:gd name="T109" fmla="*/ 2147483646 h 5494"/>
              <a:gd name="T110" fmla="*/ 2147483646 w 5438"/>
              <a:gd name="T111" fmla="*/ 2147483646 h 5494"/>
              <a:gd name="T112" fmla="*/ 2147483646 w 5438"/>
              <a:gd name="T113" fmla="*/ 2147483646 h 5494"/>
              <a:gd name="T114" fmla="*/ 2147483646 w 5438"/>
              <a:gd name="T115" fmla="*/ 2147483646 h 5494"/>
              <a:gd name="T116" fmla="*/ 2147483646 w 5438"/>
              <a:gd name="T117" fmla="*/ 2147483646 h 5494"/>
              <a:gd name="T118" fmla="*/ 2147483646 w 5438"/>
              <a:gd name="T119" fmla="*/ 2147483646 h 54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38" h="5494">
                <a:moveTo>
                  <a:pt x="2825" y="454"/>
                </a:moveTo>
                <a:lnTo>
                  <a:pt x="2825" y="0"/>
                </a:lnTo>
                <a:lnTo>
                  <a:pt x="2514" y="0"/>
                </a:lnTo>
                <a:lnTo>
                  <a:pt x="2514" y="454"/>
                </a:lnTo>
                <a:lnTo>
                  <a:pt x="0" y="454"/>
                </a:lnTo>
                <a:lnTo>
                  <a:pt x="0" y="1259"/>
                </a:lnTo>
                <a:lnTo>
                  <a:pt x="276" y="1259"/>
                </a:lnTo>
                <a:lnTo>
                  <a:pt x="276" y="4295"/>
                </a:lnTo>
                <a:lnTo>
                  <a:pt x="2197" y="4295"/>
                </a:lnTo>
                <a:lnTo>
                  <a:pt x="1028" y="5252"/>
                </a:lnTo>
                <a:lnTo>
                  <a:pt x="1225" y="5494"/>
                </a:lnTo>
                <a:lnTo>
                  <a:pt x="2689" y="4295"/>
                </a:lnTo>
                <a:lnTo>
                  <a:pt x="2699" y="4295"/>
                </a:lnTo>
                <a:lnTo>
                  <a:pt x="4163" y="5494"/>
                </a:lnTo>
                <a:lnTo>
                  <a:pt x="4360" y="5252"/>
                </a:lnTo>
                <a:lnTo>
                  <a:pt x="3192" y="4295"/>
                </a:lnTo>
                <a:lnTo>
                  <a:pt x="5105" y="4295"/>
                </a:lnTo>
                <a:lnTo>
                  <a:pt x="5105" y="1259"/>
                </a:lnTo>
                <a:lnTo>
                  <a:pt x="5438" y="1259"/>
                </a:lnTo>
                <a:lnTo>
                  <a:pt x="5438" y="454"/>
                </a:lnTo>
                <a:lnTo>
                  <a:pt x="2825" y="454"/>
                </a:lnTo>
                <a:close/>
                <a:moveTo>
                  <a:pt x="4793" y="3983"/>
                </a:moveTo>
                <a:lnTo>
                  <a:pt x="587" y="3983"/>
                </a:lnTo>
                <a:lnTo>
                  <a:pt x="587" y="1259"/>
                </a:lnTo>
                <a:lnTo>
                  <a:pt x="4793" y="1259"/>
                </a:lnTo>
                <a:lnTo>
                  <a:pt x="4793" y="3983"/>
                </a:lnTo>
                <a:close/>
                <a:moveTo>
                  <a:pt x="1611" y="3281"/>
                </a:moveTo>
                <a:lnTo>
                  <a:pt x="1611" y="2471"/>
                </a:lnTo>
                <a:lnTo>
                  <a:pt x="2422" y="2471"/>
                </a:lnTo>
                <a:lnTo>
                  <a:pt x="2420" y="2429"/>
                </a:lnTo>
                <a:lnTo>
                  <a:pt x="2417" y="2388"/>
                </a:lnTo>
                <a:lnTo>
                  <a:pt x="2412" y="2347"/>
                </a:lnTo>
                <a:lnTo>
                  <a:pt x="2405" y="2308"/>
                </a:lnTo>
                <a:lnTo>
                  <a:pt x="2396" y="2268"/>
                </a:lnTo>
                <a:lnTo>
                  <a:pt x="2385" y="2230"/>
                </a:lnTo>
                <a:lnTo>
                  <a:pt x="2373" y="2192"/>
                </a:lnTo>
                <a:lnTo>
                  <a:pt x="2358" y="2156"/>
                </a:lnTo>
                <a:lnTo>
                  <a:pt x="2341" y="2120"/>
                </a:lnTo>
                <a:lnTo>
                  <a:pt x="2324" y="2085"/>
                </a:lnTo>
                <a:lnTo>
                  <a:pt x="2304" y="2051"/>
                </a:lnTo>
                <a:lnTo>
                  <a:pt x="2284" y="2018"/>
                </a:lnTo>
                <a:lnTo>
                  <a:pt x="2260" y="1986"/>
                </a:lnTo>
                <a:lnTo>
                  <a:pt x="2237" y="1956"/>
                </a:lnTo>
                <a:lnTo>
                  <a:pt x="2210" y="1926"/>
                </a:lnTo>
                <a:lnTo>
                  <a:pt x="2184" y="1898"/>
                </a:lnTo>
                <a:lnTo>
                  <a:pt x="2156" y="1871"/>
                </a:lnTo>
                <a:lnTo>
                  <a:pt x="2126" y="1846"/>
                </a:lnTo>
                <a:lnTo>
                  <a:pt x="2096" y="1822"/>
                </a:lnTo>
                <a:lnTo>
                  <a:pt x="2064" y="1799"/>
                </a:lnTo>
                <a:lnTo>
                  <a:pt x="2031" y="1778"/>
                </a:lnTo>
                <a:lnTo>
                  <a:pt x="1997" y="1759"/>
                </a:lnTo>
                <a:lnTo>
                  <a:pt x="1962" y="1741"/>
                </a:lnTo>
                <a:lnTo>
                  <a:pt x="1926" y="1724"/>
                </a:lnTo>
                <a:lnTo>
                  <a:pt x="1890" y="1710"/>
                </a:lnTo>
                <a:lnTo>
                  <a:pt x="1852" y="1697"/>
                </a:lnTo>
                <a:lnTo>
                  <a:pt x="1814" y="1686"/>
                </a:lnTo>
                <a:lnTo>
                  <a:pt x="1774" y="1677"/>
                </a:lnTo>
                <a:lnTo>
                  <a:pt x="1735" y="1670"/>
                </a:lnTo>
                <a:lnTo>
                  <a:pt x="1694" y="1665"/>
                </a:lnTo>
                <a:lnTo>
                  <a:pt x="1653" y="1662"/>
                </a:lnTo>
                <a:lnTo>
                  <a:pt x="1611" y="1660"/>
                </a:lnTo>
                <a:lnTo>
                  <a:pt x="1569" y="1662"/>
                </a:lnTo>
                <a:lnTo>
                  <a:pt x="1528" y="1665"/>
                </a:lnTo>
                <a:lnTo>
                  <a:pt x="1487" y="1670"/>
                </a:lnTo>
                <a:lnTo>
                  <a:pt x="1448" y="1677"/>
                </a:lnTo>
                <a:lnTo>
                  <a:pt x="1408" y="1686"/>
                </a:lnTo>
                <a:lnTo>
                  <a:pt x="1369" y="1697"/>
                </a:lnTo>
                <a:lnTo>
                  <a:pt x="1332" y="1710"/>
                </a:lnTo>
                <a:lnTo>
                  <a:pt x="1295" y="1724"/>
                </a:lnTo>
                <a:lnTo>
                  <a:pt x="1260" y="1741"/>
                </a:lnTo>
                <a:lnTo>
                  <a:pt x="1224" y="1759"/>
                </a:lnTo>
                <a:lnTo>
                  <a:pt x="1191" y="1778"/>
                </a:lnTo>
                <a:lnTo>
                  <a:pt x="1157" y="1799"/>
                </a:lnTo>
                <a:lnTo>
                  <a:pt x="1126" y="1822"/>
                </a:lnTo>
                <a:lnTo>
                  <a:pt x="1096" y="1846"/>
                </a:lnTo>
                <a:lnTo>
                  <a:pt x="1066" y="1871"/>
                </a:lnTo>
                <a:lnTo>
                  <a:pt x="1038" y="1898"/>
                </a:lnTo>
                <a:lnTo>
                  <a:pt x="1011" y="1926"/>
                </a:lnTo>
                <a:lnTo>
                  <a:pt x="986" y="1956"/>
                </a:lnTo>
                <a:lnTo>
                  <a:pt x="962" y="1986"/>
                </a:lnTo>
                <a:lnTo>
                  <a:pt x="939" y="2018"/>
                </a:lnTo>
                <a:lnTo>
                  <a:pt x="918" y="2051"/>
                </a:lnTo>
                <a:lnTo>
                  <a:pt x="899" y="2085"/>
                </a:lnTo>
                <a:lnTo>
                  <a:pt x="881" y="2120"/>
                </a:lnTo>
                <a:lnTo>
                  <a:pt x="864" y="2156"/>
                </a:lnTo>
                <a:lnTo>
                  <a:pt x="850" y="2192"/>
                </a:lnTo>
                <a:lnTo>
                  <a:pt x="837" y="2230"/>
                </a:lnTo>
                <a:lnTo>
                  <a:pt x="826" y="2268"/>
                </a:lnTo>
                <a:lnTo>
                  <a:pt x="817" y="2308"/>
                </a:lnTo>
                <a:lnTo>
                  <a:pt x="809" y="2347"/>
                </a:lnTo>
                <a:lnTo>
                  <a:pt x="804" y="2388"/>
                </a:lnTo>
                <a:lnTo>
                  <a:pt x="801" y="2429"/>
                </a:lnTo>
                <a:lnTo>
                  <a:pt x="800" y="2471"/>
                </a:lnTo>
                <a:lnTo>
                  <a:pt x="801" y="2513"/>
                </a:lnTo>
                <a:lnTo>
                  <a:pt x="804" y="2554"/>
                </a:lnTo>
                <a:lnTo>
                  <a:pt x="809" y="2595"/>
                </a:lnTo>
                <a:lnTo>
                  <a:pt x="817" y="2634"/>
                </a:lnTo>
                <a:lnTo>
                  <a:pt x="826" y="2674"/>
                </a:lnTo>
                <a:lnTo>
                  <a:pt x="837" y="2712"/>
                </a:lnTo>
                <a:lnTo>
                  <a:pt x="850" y="2750"/>
                </a:lnTo>
                <a:lnTo>
                  <a:pt x="864" y="2786"/>
                </a:lnTo>
                <a:lnTo>
                  <a:pt x="881" y="2822"/>
                </a:lnTo>
                <a:lnTo>
                  <a:pt x="899" y="2857"/>
                </a:lnTo>
                <a:lnTo>
                  <a:pt x="918" y="2891"/>
                </a:lnTo>
                <a:lnTo>
                  <a:pt x="939" y="2924"/>
                </a:lnTo>
                <a:lnTo>
                  <a:pt x="962" y="2956"/>
                </a:lnTo>
                <a:lnTo>
                  <a:pt x="986" y="2986"/>
                </a:lnTo>
                <a:lnTo>
                  <a:pt x="1011" y="3016"/>
                </a:lnTo>
                <a:lnTo>
                  <a:pt x="1038" y="3044"/>
                </a:lnTo>
                <a:lnTo>
                  <a:pt x="1066" y="3070"/>
                </a:lnTo>
                <a:lnTo>
                  <a:pt x="1096" y="3097"/>
                </a:lnTo>
                <a:lnTo>
                  <a:pt x="1126" y="3120"/>
                </a:lnTo>
                <a:lnTo>
                  <a:pt x="1157" y="3144"/>
                </a:lnTo>
                <a:lnTo>
                  <a:pt x="1191" y="3164"/>
                </a:lnTo>
                <a:lnTo>
                  <a:pt x="1224" y="3184"/>
                </a:lnTo>
                <a:lnTo>
                  <a:pt x="1260" y="3201"/>
                </a:lnTo>
                <a:lnTo>
                  <a:pt x="1295" y="3218"/>
                </a:lnTo>
                <a:lnTo>
                  <a:pt x="1332" y="3233"/>
                </a:lnTo>
                <a:lnTo>
                  <a:pt x="1369" y="3245"/>
                </a:lnTo>
                <a:lnTo>
                  <a:pt x="1408" y="3256"/>
                </a:lnTo>
                <a:lnTo>
                  <a:pt x="1448" y="3265"/>
                </a:lnTo>
                <a:lnTo>
                  <a:pt x="1487" y="3272"/>
                </a:lnTo>
                <a:lnTo>
                  <a:pt x="1528" y="3277"/>
                </a:lnTo>
                <a:lnTo>
                  <a:pt x="1569" y="3280"/>
                </a:lnTo>
                <a:lnTo>
                  <a:pt x="1611" y="3281"/>
                </a:lnTo>
                <a:close/>
                <a:moveTo>
                  <a:pt x="1838" y="3503"/>
                </a:moveTo>
                <a:lnTo>
                  <a:pt x="1838" y="3503"/>
                </a:lnTo>
                <a:lnTo>
                  <a:pt x="1881" y="3502"/>
                </a:lnTo>
                <a:lnTo>
                  <a:pt x="1921" y="3499"/>
                </a:lnTo>
                <a:lnTo>
                  <a:pt x="1962" y="3493"/>
                </a:lnTo>
                <a:lnTo>
                  <a:pt x="2002" y="3486"/>
                </a:lnTo>
                <a:lnTo>
                  <a:pt x="2041" y="3477"/>
                </a:lnTo>
                <a:lnTo>
                  <a:pt x="2080" y="3466"/>
                </a:lnTo>
                <a:lnTo>
                  <a:pt x="2117" y="3453"/>
                </a:lnTo>
                <a:lnTo>
                  <a:pt x="2154" y="3439"/>
                </a:lnTo>
                <a:lnTo>
                  <a:pt x="2190" y="3422"/>
                </a:lnTo>
                <a:lnTo>
                  <a:pt x="2225" y="3404"/>
                </a:lnTo>
                <a:lnTo>
                  <a:pt x="2259" y="3385"/>
                </a:lnTo>
                <a:lnTo>
                  <a:pt x="2292" y="3364"/>
                </a:lnTo>
                <a:lnTo>
                  <a:pt x="2323" y="3341"/>
                </a:lnTo>
                <a:lnTo>
                  <a:pt x="2355" y="3317"/>
                </a:lnTo>
                <a:lnTo>
                  <a:pt x="2384" y="3292"/>
                </a:lnTo>
                <a:lnTo>
                  <a:pt x="2411" y="3265"/>
                </a:lnTo>
                <a:lnTo>
                  <a:pt x="2439" y="3237"/>
                </a:lnTo>
                <a:lnTo>
                  <a:pt x="2464" y="3207"/>
                </a:lnTo>
                <a:lnTo>
                  <a:pt x="2488" y="3177"/>
                </a:lnTo>
                <a:lnTo>
                  <a:pt x="2511" y="3146"/>
                </a:lnTo>
                <a:lnTo>
                  <a:pt x="2532" y="3112"/>
                </a:lnTo>
                <a:lnTo>
                  <a:pt x="2551" y="3079"/>
                </a:lnTo>
                <a:lnTo>
                  <a:pt x="2570" y="3043"/>
                </a:lnTo>
                <a:lnTo>
                  <a:pt x="2586" y="3008"/>
                </a:lnTo>
                <a:lnTo>
                  <a:pt x="2600" y="2971"/>
                </a:lnTo>
                <a:lnTo>
                  <a:pt x="2612" y="2933"/>
                </a:lnTo>
                <a:lnTo>
                  <a:pt x="2623" y="2895"/>
                </a:lnTo>
                <a:lnTo>
                  <a:pt x="2633" y="2855"/>
                </a:lnTo>
                <a:lnTo>
                  <a:pt x="2640" y="2816"/>
                </a:lnTo>
                <a:lnTo>
                  <a:pt x="2645" y="2775"/>
                </a:lnTo>
                <a:lnTo>
                  <a:pt x="2648" y="2734"/>
                </a:lnTo>
                <a:lnTo>
                  <a:pt x="2649" y="2692"/>
                </a:lnTo>
                <a:lnTo>
                  <a:pt x="1838" y="2692"/>
                </a:lnTo>
                <a:lnTo>
                  <a:pt x="1838" y="3503"/>
                </a:lnTo>
                <a:close/>
                <a:moveTo>
                  <a:pt x="4318" y="1839"/>
                </a:moveTo>
                <a:lnTo>
                  <a:pt x="3281" y="1839"/>
                </a:lnTo>
                <a:lnTo>
                  <a:pt x="3281" y="2150"/>
                </a:lnTo>
                <a:lnTo>
                  <a:pt x="4318" y="2150"/>
                </a:lnTo>
                <a:lnTo>
                  <a:pt x="4318" y="1839"/>
                </a:lnTo>
                <a:close/>
                <a:moveTo>
                  <a:pt x="4318" y="2411"/>
                </a:moveTo>
                <a:lnTo>
                  <a:pt x="3281" y="2411"/>
                </a:lnTo>
                <a:lnTo>
                  <a:pt x="3281" y="2723"/>
                </a:lnTo>
                <a:lnTo>
                  <a:pt x="4318" y="2723"/>
                </a:lnTo>
                <a:lnTo>
                  <a:pt x="4318" y="2411"/>
                </a:lnTo>
                <a:close/>
                <a:moveTo>
                  <a:pt x="4318" y="2983"/>
                </a:moveTo>
                <a:lnTo>
                  <a:pt x="3281" y="2983"/>
                </a:lnTo>
                <a:lnTo>
                  <a:pt x="3281" y="3295"/>
                </a:lnTo>
                <a:lnTo>
                  <a:pt x="4318" y="3295"/>
                </a:lnTo>
                <a:lnTo>
                  <a:pt x="4318" y="2983"/>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19" name="MH_Other_13"/>
          <p:cNvSpPr/>
          <p:nvPr/>
        </p:nvSpPr>
        <p:spPr>
          <a:xfrm>
            <a:off x="6930628" y="1520977"/>
            <a:ext cx="309563" cy="296704"/>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cap="flat" cmpd="sng" algn="ctr">
            <a:noFill/>
            <a:prstDash val="solid"/>
            <a:miter lim="800000"/>
          </a:ln>
          <a:effec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20" name="MH_SubTitle_3"/>
          <p:cNvSpPr txBox="1"/>
          <p:nvPr/>
        </p:nvSpPr>
        <p:spPr>
          <a:xfrm>
            <a:off x="4060030" y="2559398"/>
            <a:ext cx="1054894" cy="385226"/>
          </a:xfrm>
          <a:prstGeom prst="rect">
            <a:avLst/>
          </a:prstGeom>
          <a:noFill/>
        </p:spPr>
        <p:txBody>
          <a:bodyPr lIns="0" tIns="0" rIns="0" bIns="0">
            <a:normAutofit/>
          </a:bodyPr>
          <a:lstStyle/>
          <a:p>
            <a:pPr algn="ctr">
              <a:lnSpc>
                <a:spcPct val="120000"/>
              </a:lnSpc>
              <a:defRPr/>
            </a:pPr>
            <a:r>
              <a:rPr lang="zh-CN" altLang="en-US" sz="1800" b="1" kern="0" dirty="0">
                <a:solidFill>
                  <a:srgbClr val="1B4367"/>
                </a:solidFill>
                <a:cs typeface="+mn-ea"/>
                <a:sym typeface="+mn-lt"/>
              </a:rPr>
              <a:t>参数训练</a:t>
            </a:r>
          </a:p>
        </p:txBody>
      </p:sp>
      <p:sp>
        <p:nvSpPr>
          <p:cNvPr id="22" name="MH_SubTitle_1"/>
          <p:cNvSpPr txBox="1"/>
          <p:nvPr/>
        </p:nvSpPr>
        <p:spPr>
          <a:xfrm>
            <a:off x="2098788" y="2350900"/>
            <a:ext cx="1081088" cy="657225"/>
          </a:xfrm>
          <a:prstGeom prst="rect">
            <a:avLst/>
          </a:prstGeom>
          <a:noFill/>
        </p:spPr>
        <p:txBody>
          <a:bodyPr lIns="0" tIns="0" rIns="0" bIns="0"/>
          <a:lstStyle/>
          <a:p>
            <a:pPr algn="ctr">
              <a:lnSpc>
                <a:spcPct val="120000"/>
              </a:lnSpc>
              <a:defRPr/>
            </a:pPr>
            <a:r>
              <a:rPr lang="zh-CN" altLang="en-US" sz="1800" b="1" kern="0" dirty="0">
                <a:solidFill>
                  <a:srgbClr val="1B4367"/>
                </a:solidFill>
                <a:cs typeface="+mn-ea"/>
                <a:sym typeface="+mn-lt"/>
              </a:rPr>
              <a:t>模型结构</a:t>
            </a:r>
          </a:p>
        </p:txBody>
      </p:sp>
      <p:sp>
        <p:nvSpPr>
          <p:cNvPr id="23" name="MH_SubTitle_5"/>
          <p:cNvSpPr txBox="1"/>
          <p:nvPr/>
        </p:nvSpPr>
        <p:spPr>
          <a:xfrm>
            <a:off x="5970507" y="2377894"/>
            <a:ext cx="1389879" cy="385226"/>
          </a:xfrm>
          <a:prstGeom prst="rect">
            <a:avLst/>
          </a:prstGeom>
          <a:noFill/>
        </p:spPr>
        <p:txBody>
          <a:bodyPr lIns="0" tIns="0" rIns="0" bIns="0"/>
          <a:lstStyle/>
          <a:p>
            <a:pPr algn="ctr">
              <a:lnSpc>
                <a:spcPct val="120000"/>
              </a:lnSpc>
              <a:defRPr/>
            </a:pPr>
            <a:r>
              <a:rPr lang="zh-CN" altLang="en-US" sz="1800" b="1" kern="0" dirty="0">
                <a:solidFill>
                  <a:srgbClr val="1B4367"/>
                </a:solidFill>
                <a:cs typeface="+mn-ea"/>
                <a:sym typeface="+mn-lt"/>
              </a:rPr>
              <a:t>提分技巧</a:t>
            </a:r>
          </a:p>
        </p:txBody>
      </p:sp>
      <p:sp>
        <p:nvSpPr>
          <p:cNvPr id="5138" name="MH_Desc_1"/>
          <p:cNvSpPr>
            <a:spLocks noChangeArrowheads="1"/>
          </p:cNvSpPr>
          <p:nvPr/>
        </p:nvSpPr>
        <p:spPr bwMode="auto">
          <a:xfrm>
            <a:off x="2897623" y="3093350"/>
            <a:ext cx="4033005" cy="184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0" rIns="68580" bIns="0"/>
          <a:lstStyle/>
          <a:p>
            <a:pPr>
              <a:lnSpc>
                <a:spcPct val="120000"/>
              </a:lnSpc>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提分技巧</a:t>
            </a: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对多个分类器做投票可以提高</a:t>
            </a:r>
            <a:r>
              <a:rPr lang="en-US" altLang="zh-CN" dirty="0">
                <a:latin typeface="宋体" panose="02010600030101010101" pitchFamily="2" charset="-122"/>
                <a:ea typeface="宋体" panose="02010600030101010101" pitchFamily="2" charset="-122"/>
              </a:rPr>
              <a:t>ACC</a:t>
            </a:r>
          </a:p>
          <a:p>
            <a:pPr marL="285750" indent="-285750">
              <a:lnSpc>
                <a:spcPct val="120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对数据集做</a:t>
            </a:r>
            <a:r>
              <a:rPr lang="en-US" altLang="zh-CN" dirty="0">
                <a:latin typeface="宋体" panose="02010600030101010101" pitchFamily="2" charset="-122"/>
                <a:ea typeface="宋体" panose="02010600030101010101" pitchFamily="2" charset="-122"/>
              </a:rPr>
              <a:t>k-fold</a:t>
            </a:r>
            <a:r>
              <a:rPr lang="zh-CN" altLang="en-US" dirty="0">
                <a:latin typeface="宋体" panose="02010600030101010101" pitchFamily="2" charset="-122"/>
                <a:ea typeface="宋体" panose="02010600030101010101" pitchFamily="2" charset="-122"/>
              </a:rPr>
              <a:t>交叉验证</a:t>
            </a: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提高正确率，首先保证训练</a:t>
            </a:r>
            <a:r>
              <a:rPr lang="en-US" altLang="zh-CN" dirty="0">
                <a:latin typeface="宋体" panose="02010600030101010101" pitchFamily="2" charset="-122"/>
                <a:ea typeface="宋体" panose="02010600030101010101" pitchFamily="2" charset="-122"/>
              </a:rPr>
              <a:t>Epoch</a:t>
            </a:r>
            <a:r>
              <a:rPr lang="zh-CN" altLang="en-US" dirty="0">
                <a:latin typeface="宋体" panose="02010600030101010101" pitchFamily="2" charset="-122"/>
                <a:ea typeface="宋体" panose="02010600030101010101" pitchFamily="2" charset="-122"/>
              </a:rPr>
              <a:t>，如果代码支持使用</a:t>
            </a:r>
            <a:r>
              <a:rPr lang="en-US" altLang="zh-CN" dirty="0">
                <a:latin typeface="宋体" panose="02010600030101010101" pitchFamily="2" charset="-122"/>
                <a:ea typeface="宋体" panose="02010600030101010101" pitchFamily="2" charset="-122"/>
              </a:rPr>
              <a:t>GPU</a:t>
            </a:r>
            <a:r>
              <a:rPr lang="zh-CN" altLang="en-US" dirty="0">
                <a:latin typeface="宋体" panose="02010600030101010101" pitchFamily="2" charset="-122"/>
                <a:ea typeface="宋体" panose="02010600030101010101" pitchFamily="2" charset="-122"/>
              </a:rPr>
              <a:t>训练效率更高。</a:t>
            </a:r>
            <a:endParaRPr lang="zh-CN" altLang="zh-CN" dirty="0">
              <a:latin typeface="宋体" panose="02010600030101010101" pitchFamily="2" charset="-122"/>
              <a:ea typeface="宋体" panose="02010600030101010101" pitchFamily="2" charset="-122"/>
            </a:endParaRPr>
          </a:p>
        </p:txBody>
      </p:sp>
      <p:sp>
        <p:nvSpPr>
          <p:cNvPr id="24" name="文本框 15">
            <a:extLst>
              <a:ext uri="{FF2B5EF4-FFF2-40B4-BE49-F238E27FC236}">
                <a16:creationId xmlns:a16="http://schemas.microsoft.com/office/drawing/2014/main" xmlns="" id="{A108252A-B85F-41DB-911A-443FF6F54C13}"/>
              </a:ext>
            </a:extLst>
          </p:cNvPr>
          <p:cNvSpPr txBox="1"/>
          <p:nvPr/>
        </p:nvSpPr>
        <p:spPr>
          <a:xfrm>
            <a:off x="803980" y="651133"/>
            <a:ext cx="701628" cy="377026"/>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经验</a:t>
            </a:r>
          </a:p>
        </p:txBody>
      </p:sp>
    </p:spTree>
    <p:extLst>
      <p:ext uri="{BB962C8B-B14F-4D97-AF65-F5344CB8AC3E}">
        <p14:creationId xmlns:p14="http://schemas.microsoft.com/office/powerpoint/2010/main" val="13066478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fltVal val="0.5"/>
                                          </p:val>
                                        </p:tav>
                                        <p:tav tm="100000">
                                          <p:val>
                                            <p:strVal val="#ppt_x"/>
                                          </p:val>
                                        </p:tav>
                                      </p:tavLst>
                                    </p:anim>
                                    <p:anim calcmode="lin" valueType="num">
                                      <p:cBhvr>
                                        <p:cTn id="18" dur="50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fltVal val="0.5"/>
                                          </p:val>
                                        </p:tav>
                                        <p:tav tm="100000">
                                          <p:val>
                                            <p:strVal val="#ppt_x"/>
                                          </p:val>
                                        </p:tav>
                                      </p:tavLst>
                                    </p:anim>
                                    <p:anim calcmode="lin" valueType="num">
                                      <p:cBhvr>
                                        <p:cTn id="32" dur="500" fill="hold"/>
                                        <p:tgtEl>
                                          <p:spTgt spid="12"/>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fltVal val="0.5"/>
                                          </p:val>
                                        </p:tav>
                                        <p:tav tm="100000">
                                          <p:val>
                                            <p:strVal val="#ppt_x"/>
                                          </p:val>
                                        </p:tav>
                                      </p:tavLst>
                                    </p:anim>
                                    <p:anim calcmode="lin" valueType="num">
                                      <p:cBhvr>
                                        <p:cTn id="39" dur="500" fill="hold"/>
                                        <p:tgtEl>
                                          <p:spTgt spid="13"/>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anim calcmode="lin" valueType="num">
                                      <p:cBhvr>
                                        <p:cTn id="45" dur="500" fill="hold"/>
                                        <p:tgtEl>
                                          <p:spTgt spid="14"/>
                                        </p:tgtEl>
                                        <p:attrNameLst>
                                          <p:attrName>ppt_x</p:attrName>
                                        </p:attrNameLst>
                                      </p:cBhvr>
                                      <p:tavLst>
                                        <p:tav tm="0">
                                          <p:val>
                                            <p:fltVal val="0.5"/>
                                          </p:val>
                                        </p:tav>
                                        <p:tav tm="100000">
                                          <p:val>
                                            <p:strVal val="#ppt_x"/>
                                          </p:val>
                                        </p:tav>
                                      </p:tavLst>
                                    </p:anim>
                                    <p:anim calcmode="lin" valueType="num">
                                      <p:cBhvr>
                                        <p:cTn id="46" dur="500" fill="hold"/>
                                        <p:tgtEl>
                                          <p:spTgt spid="14"/>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animEffect transition="in" filter="fade">
                                      <p:cBhvr>
                                        <p:cTn id="51" dur="500"/>
                                        <p:tgtEl>
                                          <p:spTgt spid="30"/>
                                        </p:tgtEl>
                                      </p:cBhvr>
                                    </p:animEffect>
                                    <p:anim calcmode="lin" valueType="num">
                                      <p:cBhvr>
                                        <p:cTn id="52" dur="500" fill="hold"/>
                                        <p:tgtEl>
                                          <p:spTgt spid="30"/>
                                        </p:tgtEl>
                                        <p:attrNameLst>
                                          <p:attrName>ppt_x</p:attrName>
                                        </p:attrNameLst>
                                      </p:cBhvr>
                                      <p:tavLst>
                                        <p:tav tm="0">
                                          <p:val>
                                            <p:fltVal val="0.5"/>
                                          </p:val>
                                        </p:tav>
                                        <p:tav tm="100000">
                                          <p:val>
                                            <p:strVal val="#ppt_x"/>
                                          </p:val>
                                        </p:tav>
                                      </p:tavLst>
                                    </p:anim>
                                    <p:anim calcmode="lin" valueType="num">
                                      <p:cBhvr>
                                        <p:cTn id="53" dur="500" fill="hold"/>
                                        <p:tgtEl>
                                          <p:spTgt spid="30"/>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anim calcmode="lin" valueType="num">
                                      <p:cBhvr>
                                        <p:cTn id="59" dur="500" fill="hold"/>
                                        <p:tgtEl>
                                          <p:spTgt spid="15"/>
                                        </p:tgtEl>
                                        <p:attrNameLst>
                                          <p:attrName>ppt_x</p:attrName>
                                        </p:attrNameLst>
                                      </p:cBhvr>
                                      <p:tavLst>
                                        <p:tav tm="0">
                                          <p:val>
                                            <p:fltVal val="0.5"/>
                                          </p:val>
                                        </p:tav>
                                        <p:tav tm="100000">
                                          <p:val>
                                            <p:strVal val="#ppt_x"/>
                                          </p:val>
                                        </p:tav>
                                      </p:tavLst>
                                    </p:anim>
                                    <p:anim calcmode="lin" valueType="num">
                                      <p:cBhvr>
                                        <p:cTn id="60" dur="500" fill="hold"/>
                                        <p:tgtEl>
                                          <p:spTgt spid="15"/>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Effect transition="in" filter="fade">
                                      <p:cBhvr>
                                        <p:cTn id="65" dur="500"/>
                                        <p:tgtEl>
                                          <p:spTgt spid="3"/>
                                        </p:tgtEl>
                                      </p:cBhvr>
                                    </p:animEffect>
                                    <p:anim calcmode="lin" valueType="num">
                                      <p:cBhvr>
                                        <p:cTn id="66" dur="500" fill="hold"/>
                                        <p:tgtEl>
                                          <p:spTgt spid="3"/>
                                        </p:tgtEl>
                                        <p:attrNameLst>
                                          <p:attrName>ppt_x</p:attrName>
                                        </p:attrNameLst>
                                      </p:cBhvr>
                                      <p:tavLst>
                                        <p:tav tm="0">
                                          <p:val>
                                            <p:fltVal val="0.5"/>
                                          </p:val>
                                        </p:tav>
                                        <p:tav tm="100000">
                                          <p:val>
                                            <p:strVal val="#ppt_x"/>
                                          </p:val>
                                        </p:tav>
                                      </p:tavLst>
                                    </p:anim>
                                    <p:anim calcmode="lin" valueType="num">
                                      <p:cBhvr>
                                        <p:cTn id="67" dur="500" fill="hold"/>
                                        <p:tgtEl>
                                          <p:spTgt spid="3"/>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500" fill="hold"/>
                                        <p:tgtEl>
                                          <p:spTgt spid="17"/>
                                        </p:tgtEl>
                                        <p:attrNameLst>
                                          <p:attrName>ppt_w</p:attrName>
                                        </p:attrNameLst>
                                      </p:cBhvr>
                                      <p:tavLst>
                                        <p:tav tm="0">
                                          <p:val>
                                            <p:fltVal val="0"/>
                                          </p:val>
                                        </p:tav>
                                        <p:tav tm="100000">
                                          <p:val>
                                            <p:strVal val="#ppt_w"/>
                                          </p:val>
                                        </p:tav>
                                      </p:tavLst>
                                    </p:anim>
                                    <p:anim calcmode="lin" valueType="num">
                                      <p:cBhvr>
                                        <p:cTn id="71" dur="500" fill="hold"/>
                                        <p:tgtEl>
                                          <p:spTgt spid="17"/>
                                        </p:tgtEl>
                                        <p:attrNameLst>
                                          <p:attrName>ppt_h</p:attrName>
                                        </p:attrNameLst>
                                      </p:cBhvr>
                                      <p:tavLst>
                                        <p:tav tm="0">
                                          <p:val>
                                            <p:fltVal val="0"/>
                                          </p:val>
                                        </p:tav>
                                        <p:tav tm="100000">
                                          <p:val>
                                            <p:strVal val="#ppt_h"/>
                                          </p:val>
                                        </p:tav>
                                      </p:tavLst>
                                    </p:anim>
                                    <p:animEffect transition="in" filter="fade">
                                      <p:cBhvr>
                                        <p:cTn id="72" dur="500"/>
                                        <p:tgtEl>
                                          <p:spTgt spid="17"/>
                                        </p:tgtEl>
                                      </p:cBhvr>
                                    </p:animEffect>
                                    <p:anim calcmode="lin" valueType="num">
                                      <p:cBhvr>
                                        <p:cTn id="73" dur="500" fill="hold"/>
                                        <p:tgtEl>
                                          <p:spTgt spid="17"/>
                                        </p:tgtEl>
                                        <p:attrNameLst>
                                          <p:attrName>ppt_x</p:attrName>
                                        </p:attrNameLst>
                                      </p:cBhvr>
                                      <p:tavLst>
                                        <p:tav tm="0">
                                          <p:val>
                                            <p:fltVal val="0.5"/>
                                          </p:val>
                                        </p:tav>
                                        <p:tav tm="100000">
                                          <p:val>
                                            <p:strVal val="#ppt_x"/>
                                          </p:val>
                                        </p:tav>
                                      </p:tavLst>
                                    </p:anim>
                                    <p:anim calcmode="lin" valueType="num">
                                      <p:cBhvr>
                                        <p:cTn id="74" dur="500" fill="hold"/>
                                        <p:tgtEl>
                                          <p:spTgt spid="17"/>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p:cTn id="77" dur="500" fill="hold"/>
                                        <p:tgtEl>
                                          <p:spTgt spid="40"/>
                                        </p:tgtEl>
                                        <p:attrNameLst>
                                          <p:attrName>ppt_w</p:attrName>
                                        </p:attrNameLst>
                                      </p:cBhvr>
                                      <p:tavLst>
                                        <p:tav tm="0">
                                          <p:val>
                                            <p:fltVal val="0"/>
                                          </p:val>
                                        </p:tav>
                                        <p:tav tm="100000">
                                          <p:val>
                                            <p:strVal val="#ppt_w"/>
                                          </p:val>
                                        </p:tav>
                                      </p:tavLst>
                                    </p:anim>
                                    <p:anim calcmode="lin" valueType="num">
                                      <p:cBhvr>
                                        <p:cTn id="78" dur="500" fill="hold"/>
                                        <p:tgtEl>
                                          <p:spTgt spid="40"/>
                                        </p:tgtEl>
                                        <p:attrNameLst>
                                          <p:attrName>ppt_h</p:attrName>
                                        </p:attrNameLst>
                                      </p:cBhvr>
                                      <p:tavLst>
                                        <p:tav tm="0">
                                          <p:val>
                                            <p:fltVal val="0"/>
                                          </p:val>
                                        </p:tav>
                                        <p:tav tm="100000">
                                          <p:val>
                                            <p:strVal val="#ppt_h"/>
                                          </p:val>
                                        </p:tav>
                                      </p:tavLst>
                                    </p:anim>
                                    <p:animEffect transition="in" filter="fade">
                                      <p:cBhvr>
                                        <p:cTn id="79" dur="500"/>
                                        <p:tgtEl>
                                          <p:spTgt spid="40"/>
                                        </p:tgtEl>
                                      </p:cBhvr>
                                    </p:animEffect>
                                    <p:anim calcmode="lin" valueType="num">
                                      <p:cBhvr>
                                        <p:cTn id="80" dur="500" fill="hold"/>
                                        <p:tgtEl>
                                          <p:spTgt spid="40"/>
                                        </p:tgtEl>
                                        <p:attrNameLst>
                                          <p:attrName>ppt_x</p:attrName>
                                        </p:attrNameLst>
                                      </p:cBhvr>
                                      <p:tavLst>
                                        <p:tav tm="0">
                                          <p:val>
                                            <p:fltVal val="0.5"/>
                                          </p:val>
                                        </p:tav>
                                        <p:tav tm="100000">
                                          <p:val>
                                            <p:strVal val="#ppt_x"/>
                                          </p:val>
                                        </p:tav>
                                      </p:tavLst>
                                    </p:anim>
                                    <p:anim calcmode="lin" valueType="num">
                                      <p:cBhvr>
                                        <p:cTn id="81" dur="500" fill="hold"/>
                                        <p:tgtEl>
                                          <p:spTgt spid="40"/>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p:cTn id="84" dur="500" fill="hold"/>
                                        <p:tgtEl>
                                          <p:spTgt spid="18"/>
                                        </p:tgtEl>
                                        <p:attrNameLst>
                                          <p:attrName>ppt_w</p:attrName>
                                        </p:attrNameLst>
                                      </p:cBhvr>
                                      <p:tavLst>
                                        <p:tav tm="0">
                                          <p:val>
                                            <p:fltVal val="0"/>
                                          </p:val>
                                        </p:tav>
                                        <p:tav tm="100000">
                                          <p:val>
                                            <p:strVal val="#ppt_w"/>
                                          </p:val>
                                        </p:tav>
                                      </p:tavLst>
                                    </p:anim>
                                    <p:anim calcmode="lin" valueType="num">
                                      <p:cBhvr>
                                        <p:cTn id="85" dur="500" fill="hold"/>
                                        <p:tgtEl>
                                          <p:spTgt spid="18"/>
                                        </p:tgtEl>
                                        <p:attrNameLst>
                                          <p:attrName>ppt_h</p:attrName>
                                        </p:attrNameLst>
                                      </p:cBhvr>
                                      <p:tavLst>
                                        <p:tav tm="0">
                                          <p:val>
                                            <p:fltVal val="0"/>
                                          </p:val>
                                        </p:tav>
                                        <p:tav tm="100000">
                                          <p:val>
                                            <p:strVal val="#ppt_h"/>
                                          </p:val>
                                        </p:tav>
                                      </p:tavLst>
                                    </p:anim>
                                    <p:animEffect transition="in" filter="fade">
                                      <p:cBhvr>
                                        <p:cTn id="86" dur="500"/>
                                        <p:tgtEl>
                                          <p:spTgt spid="18"/>
                                        </p:tgtEl>
                                      </p:cBhvr>
                                    </p:animEffect>
                                    <p:anim calcmode="lin" valueType="num">
                                      <p:cBhvr>
                                        <p:cTn id="87" dur="500" fill="hold"/>
                                        <p:tgtEl>
                                          <p:spTgt spid="18"/>
                                        </p:tgtEl>
                                        <p:attrNameLst>
                                          <p:attrName>ppt_x</p:attrName>
                                        </p:attrNameLst>
                                      </p:cBhvr>
                                      <p:tavLst>
                                        <p:tav tm="0">
                                          <p:val>
                                            <p:fltVal val="0.5"/>
                                          </p:val>
                                        </p:tav>
                                        <p:tav tm="100000">
                                          <p:val>
                                            <p:strVal val="#ppt_x"/>
                                          </p:val>
                                        </p:tav>
                                      </p:tavLst>
                                    </p:anim>
                                    <p:anim calcmode="lin" valueType="num">
                                      <p:cBhvr>
                                        <p:cTn id="88" dur="500" fill="hold"/>
                                        <p:tgtEl>
                                          <p:spTgt spid="18"/>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p:cTn id="91" dur="500" fill="hold"/>
                                        <p:tgtEl>
                                          <p:spTgt spid="42"/>
                                        </p:tgtEl>
                                        <p:attrNameLst>
                                          <p:attrName>ppt_w</p:attrName>
                                        </p:attrNameLst>
                                      </p:cBhvr>
                                      <p:tavLst>
                                        <p:tav tm="0">
                                          <p:val>
                                            <p:fltVal val="0"/>
                                          </p:val>
                                        </p:tav>
                                        <p:tav tm="100000">
                                          <p:val>
                                            <p:strVal val="#ppt_w"/>
                                          </p:val>
                                        </p:tav>
                                      </p:tavLst>
                                    </p:anim>
                                    <p:anim calcmode="lin" valueType="num">
                                      <p:cBhvr>
                                        <p:cTn id="92" dur="500" fill="hold"/>
                                        <p:tgtEl>
                                          <p:spTgt spid="42"/>
                                        </p:tgtEl>
                                        <p:attrNameLst>
                                          <p:attrName>ppt_h</p:attrName>
                                        </p:attrNameLst>
                                      </p:cBhvr>
                                      <p:tavLst>
                                        <p:tav tm="0">
                                          <p:val>
                                            <p:fltVal val="0"/>
                                          </p:val>
                                        </p:tav>
                                        <p:tav tm="100000">
                                          <p:val>
                                            <p:strVal val="#ppt_h"/>
                                          </p:val>
                                        </p:tav>
                                      </p:tavLst>
                                    </p:anim>
                                    <p:animEffect transition="in" filter="fade">
                                      <p:cBhvr>
                                        <p:cTn id="93" dur="500"/>
                                        <p:tgtEl>
                                          <p:spTgt spid="42"/>
                                        </p:tgtEl>
                                      </p:cBhvr>
                                    </p:animEffect>
                                    <p:anim calcmode="lin" valueType="num">
                                      <p:cBhvr>
                                        <p:cTn id="94" dur="500" fill="hold"/>
                                        <p:tgtEl>
                                          <p:spTgt spid="42"/>
                                        </p:tgtEl>
                                        <p:attrNameLst>
                                          <p:attrName>ppt_x</p:attrName>
                                        </p:attrNameLst>
                                      </p:cBhvr>
                                      <p:tavLst>
                                        <p:tav tm="0">
                                          <p:val>
                                            <p:fltVal val="0.5"/>
                                          </p:val>
                                        </p:tav>
                                        <p:tav tm="100000">
                                          <p:val>
                                            <p:strVal val="#ppt_x"/>
                                          </p:val>
                                        </p:tav>
                                      </p:tavLst>
                                    </p:anim>
                                    <p:anim calcmode="lin" valueType="num">
                                      <p:cBhvr>
                                        <p:cTn id="95" dur="500" fill="hold"/>
                                        <p:tgtEl>
                                          <p:spTgt spid="42"/>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 calcmode="lin" valueType="num">
                                      <p:cBhvr>
                                        <p:cTn id="98" dur="500" fill="hold"/>
                                        <p:tgtEl>
                                          <p:spTgt spid="19"/>
                                        </p:tgtEl>
                                        <p:attrNameLst>
                                          <p:attrName>ppt_w</p:attrName>
                                        </p:attrNameLst>
                                      </p:cBhvr>
                                      <p:tavLst>
                                        <p:tav tm="0">
                                          <p:val>
                                            <p:fltVal val="0"/>
                                          </p:val>
                                        </p:tav>
                                        <p:tav tm="100000">
                                          <p:val>
                                            <p:strVal val="#ppt_w"/>
                                          </p:val>
                                        </p:tav>
                                      </p:tavLst>
                                    </p:anim>
                                    <p:anim calcmode="lin" valueType="num">
                                      <p:cBhvr>
                                        <p:cTn id="99" dur="500" fill="hold"/>
                                        <p:tgtEl>
                                          <p:spTgt spid="19"/>
                                        </p:tgtEl>
                                        <p:attrNameLst>
                                          <p:attrName>ppt_h</p:attrName>
                                        </p:attrNameLst>
                                      </p:cBhvr>
                                      <p:tavLst>
                                        <p:tav tm="0">
                                          <p:val>
                                            <p:fltVal val="0"/>
                                          </p:val>
                                        </p:tav>
                                        <p:tav tm="100000">
                                          <p:val>
                                            <p:strVal val="#ppt_h"/>
                                          </p:val>
                                        </p:tav>
                                      </p:tavLst>
                                    </p:anim>
                                    <p:animEffect transition="in" filter="fade">
                                      <p:cBhvr>
                                        <p:cTn id="100" dur="500"/>
                                        <p:tgtEl>
                                          <p:spTgt spid="19"/>
                                        </p:tgtEl>
                                      </p:cBhvr>
                                    </p:animEffect>
                                    <p:anim calcmode="lin" valueType="num">
                                      <p:cBhvr>
                                        <p:cTn id="101" dur="500" fill="hold"/>
                                        <p:tgtEl>
                                          <p:spTgt spid="19"/>
                                        </p:tgtEl>
                                        <p:attrNameLst>
                                          <p:attrName>ppt_x</p:attrName>
                                        </p:attrNameLst>
                                      </p:cBhvr>
                                      <p:tavLst>
                                        <p:tav tm="0">
                                          <p:val>
                                            <p:fltVal val="0.5"/>
                                          </p:val>
                                        </p:tav>
                                        <p:tav tm="100000">
                                          <p:val>
                                            <p:strVal val="#ppt_x"/>
                                          </p:val>
                                        </p:tav>
                                      </p:tavLst>
                                    </p:anim>
                                    <p:anim calcmode="lin" valueType="num">
                                      <p:cBhvr>
                                        <p:cTn id="102" dur="500" fill="hold"/>
                                        <p:tgtEl>
                                          <p:spTgt spid="19"/>
                                        </p:tgtEl>
                                        <p:attrNameLst>
                                          <p:attrName>ppt_y</p:attrName>
                                        </p:attrNameLst>
                                      </p:cBhvr>
                                      <p:tavLst>
                                        <p:tav tm="0">
                                          <p:val>
                                            <p:fltVal val="0.5"/>
                                          </p:val>
                                        </p:tav>
                                        <p:tav tm="100000">
                                          <p:val>
                                            <p:strVal val="#ppt_y"/>
                                          </p:val>
                                        </p:tav>
                                      </p:tavLst>
                                    </p:anim>
                                  </p:childTnLst>
                                </p:cTn>
                              </p:par>
                            </p:childTnLst>
                          </p:cTn>
                        </p:par>
                        <p:par>
                          <p:cTn id="103" fill="hold">
                            <p:stCondLst>
                              <p:cond delay="500"/>
                            </p:stCondLst>
                            <p:childTnLst>
                              <p:par>
                                <p:cTn id="104" presetID="22" presetClass="entr" presetSubtype="4"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wipe(down)">
                                      <p:cBhvr>
                                        <p:cTn id="106" dur="500"/>
                                        <p:tgtEl>
                                          <p:spTgt spid="22"/>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wipe(down)">
                                      <p:cBhvr>
                                        <p:cTn id="110" dur="500"/>
                                        <p:tgtEl>
                                          <p:spTgt spid="23"/>
                                        </p:tgtEl>
                                      </p:cBhvr>
                                    </p:animEffect>
                                  </p:childTnLst>
                                </p:cTn>
                              </p:par>
                            </p:childTnLst>
                          </p:cTn>
                        </p:par>
                        <p:par>
                          <p:cTn id="111" fill="hold">
                            <p:stCondLst>
                              <p:cond delay="1500"/>
                            </p:stCondLst>
                            <p:childTnLst>
                              <p:par>
                                <p:cTn id="112" presetID="22" presetClass="entr" presetSubtype="4" fill="hold" grpId="0" nodeType="after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wipe(down)">
                                      <p:cBhvr>
                                        <p:cTn id="114" dur="500"/>
                                        <p:tgtEl>
                                          <p:spTgt spid="20"/>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5138"/>
                                        </p:tgtEl>
                                        <p:attrNameLst>
                                          <p:attrName>style.visibility</p:attrName>
                                        </p:attrNameLst>
                                      </p:cBhvr>
                                      <p:to>
                                        <p:strVal val="visible"/>
                                      </p:to>
                                    </p:set>
                                    <p:animEffect transition="in" filter="fade">
                                      <p:cBhvr>
                                        <p:cTn id="119" dur="1000"/>
                                        <p:tgtEl>
                                          <p:spTgt spid="5138"/>
                                        </p:tgtEl>
                                      </p:cBhvr>
                                    </p:animEffect>
                                    <p:anim calcmode="lin" valueType="num">
                                      <p:cBhvr>
                                        <p:cTn id="120" dur="1000" fill="hold"/>
                                        <p:tgtEl>
                                          <p:spTgt spid="5138"/>
                                        </p:tgtEl>
                                        <p:attrNameLst>
                                          <p:attrName>ppt_x</p:attrName>
                                        </p:attrNameLst>
                                      </p:cBhvr>
                                      <p:tavLst>
                                        <p:tav tm="0">
                                          <p:val>
                                            <p:strVal val="#ppt_x"/>
                                          </p:val>
                                        </p:tav>
                                        <p:tav tm="100000">
                                          <p:val>
                                            <p:strVal val="#ppt_x"/>
                                          </p:val>
                                        </p:tav>
                                      </p:tavLst>
                                    </p:anim>
                                    <p:anim calcmode="lin" valueType="num">
                                      <p:cBhvr>
                                        <p:cTn id="121" dur="1000" fill="hold"/>
                                        <p:tgtEl>
                                          <p:spTgt spid="5138"/>
                                        </p:tgtEl>
                                        <p:attrNameLst>
                                          <p:attrName>ppt_y</p:attrName>
                                        </p:attrNameLst>
                                      </p:cBhvr>
                                      <p:tavLst>
                                        <p:tav tm="0">
                                          <p:val>
                                            <p:strVal val="#ppt_y+.1"/>
                                          </p:val>
                                        </p:tav>
                                        <p:tav tm="100000">
                                          <p:val>
                                            <p:strVal val="#ppt_y"/>
                                          </p:val>
                                        </p:tav>
                                      </p:tavLst>
                                    </p:anim>
                                  </p:childTnLst>
                                </p:cTn>
                              </p:par>
                            </p:childTnLst>
                          </p:cTn>
                        </p:par>
                        <p:par>
                          <p:cTn id="122" fill="hold">
                            <p:stCondLst>
                              <p:cond delay="1000"/>
                            </p:stCondLst>
                            <p:childTnLst>
                              <p:par>
                                <p:cTn id="123" presetID="41" presetClass="entr" presetSubtype="0" fill="hold" grpId="0" nodeType="afterEffect">
                                  <p:stCondLst>
                                    <p:cond delay="0"/>
                                  </p:stCondLst>
                                  <p:iterate type="lt">
                                    <p:tmPct val="10000"/>
                                  </p:iterate>
                                  <p:childTnLst>
                                    <p:set>
                                      <p:cBhvr>
                                        <p:cTn id="124" dur="1" fill="hold">
                                          <p:stCondLst>
                                            <p:cond delay="0"/>
                                          </p:stCondLst>
                                        </p:cTn>
                                        <p:tgtEl>
                                          <p:spTgt spid="24"/>
                                        </p:tgtEl>
                                        <p:attrNameLst>
                                          <p:attrName>style.visibility</p:attrName>
                                        </p:attrNameLst>
                                      </p:cBhvr>
                                      <p:to>
                                        <p:strVal val="visible"/>
                                      </p:to>
                                    </p:set>
                                    <p:anim calcmode="lin" valueType="num">
                                      <p:cBhvr>
                                        <p:cTn id="12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26" dur="500" fill="hold"/>
                                        <p:tgtEl>
                                          <p:spTgt spid="24"/>
                                        </p:tgtEl>
                                        <p:attrNameLst>
                                          <p:attrName>ppt_y</p:attrName>
                                        </p:attrNameLst>
                                      </p:cBhvr>
                                      <p:tavLst>
                                        <p:tav tm="0">
                                          <p:val>
                                            <p:strVal val="#ppt_y"/>
                                          </p:val>
                                        </p:tav>
                                        <p:tav tm="100000">
                                          <p:val>
                                            <p:strVal val="#ppt_y"/>
                                          </p:val>
                                        </p:tav>
                                      </p:tavLst>
                                    </p:anim>
                                    <p:anim calcmode="lin" valueType="num">
                                      <p:cBhvr>
                                        <p:cTn id="12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28"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29" dur="500" tmFilter="0,0; .5, 1; 1, 1"/>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30" grpId="0" animBg="1"/>
      <p:bldP spid="15" grpId="0" animBg="1"/>
      <p:bldP spid="3" grpId="0" animBg="1"/>
      <p:bldP spid="17" grpId="0" animBg="1"/>
      <p:bldP spid="40" grpId="0" animBg="1"/>
      <p:bldP spid="18" grpId="0" animBg="1"/>
      <p:bldP spid="42" grpId="0" animBg="1"/>
      <p:bldP spid="19" grpId="0" animBg="1"/>
      <p:bldP spid="20" grpId="0"/>
      <p:bldP spid="22" grpId="0"/>
      <p:bldP spid="23" grpId="0"/>
      <p:bldP spid="5138"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xmlns="" id="{A564FABC-3B8F-48E7-AB07-423539B633E4}"/>
              </a:ext>
            </a:extLst>
          </p:cNvPr>
          <p:cNvSpPr txBox="1"/>
          <p:nvPr/>
        </p:nvSpPr>
        <p:spPr>
          <a:xfrm>
            <a:off x="819842" y="619651"/>
            <a:ext cx="2551544" cy="377026"/>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实验结果与成绩排名</a:t>
            </a:r>
          </a:p>
        </p:txBody>
      </p:sp>
      <p:grpSp>
        <p:nvGrpSpPr>
          <p:cNvPr id="8" name="组合 7">
            <a:extLst>
              <a:ext uri="{FF2B5EF4-FFF2-40B4-BE49-F238E27FC236}">
                <a16:creationId xmlns:a16="http://schemas.microsoft.com/office/drawing/2014/main" xmlns="" id="{AF5B64AE-2B43-45DD-B43F-6C547E5EF71A}"/>
              </a:ext>
            </a:extLst>
          </p:cNvPr>
          <p:cNvGrpSpPr/>
          <p:nvPr/>
        </p:nvGrpSpPr>
        <p:grpSpPr>
          <a:xfrm>
            <a:off x="1284891" y="2356945"/>
            <a:ext cx="4895854" cy="2576972"/>
            <a:chOff x="1794562" y="1748692"/>
            <a:chExt cx="5347877" cy="2322753"/>
          </a:xfrm>
        </p:grpSpPr>
        <p:pic>
          <p:nvPicPr>
            <p:cNvPr id="4" name="图片 3">
              <a:extLst>
                <a:ext uri="{FF2B5EF4-FFF2-40B4-BE49-F238E27FC236}">
                  <a16:creationId xmlns:a16="http://schemas.microsoft.com/office/drawing/2014/main" xmlns="" id="{CDB475CF-3D45-44C3-A19C-BCBDEEE0BB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562" y="1748692"/>
              <a:ext cx="5347877" cy="2322753"/>
            </a:xfrm>
            <a:prstGeom prst="rect">
              <a:avLst/>
            </a:prstGeom>
          </p:spPr>
        </p:pic>
        <p:sp>
          <p:nvSpPr>
            <p:cNvPr id="5" name="矩形 4">
              <a:extLst>
                <a:ext uri="{FF2B5EF4-FFF2-40B4-BE49-F238E27FC236}">
                  <a16:creationId xmlns:a16="http://schemas.microsoft.com/office/drawing/2014/main" xmlns="" id="{01333777-B2E4-4AE2-8F36-B4A7499475B4}"/>
                </a:ext>
              </a:extLst>
            </p:cNvPr>
            <p:cNvSpPr/>
            <p:nvPr/>
          </p:nvSpPr>
          <p:spPr>
            <a:xfrm>
              <a:off x="2680137" y="3030922"/>
              <a:ext cx="3720662" cy="3310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xmlns="" id="{4C31956E-8C26-4EFB-A9EC-1DB2E7B51DF0}"/>
              </a:ext>
            </a:extLst>
          </p:cNvPr>
          <p:cNvSpPr txBox="1"/>
          <p:nvPr/>
        </p:nvSpPr>
        <p:spPr>
          <a:xfrm>
            <a:off x="6818586" y="4019518"/>
            <a:ext cx="1505607" cy="523220"/>
          </a:xfrm>
          <a:prstGeom prst="rect">
            <a:avLst/>
          </a:prstGeom>
          <a:noFill/>
        </p:spPr>
        <p:txBody>
          <a:bodyPr wrap="square" rtlCol="0">
            <a:spAutoFit/>
          </a:bodyPr>
          <a:lstStyle/>
          <a:p>
            <a:r>
              <a:rPr lang="zh-CN" altLang="en-US" dirty="0"/>
              <a:t>排名 </a:t>
            </a:r>
            <a:r>
              <a:rPr lang="en-US" altLang="zh-CN" dirty="0"/>
              <a:t>25/355   ACC 0.71064</a:t>
            </a:r>
            <a:endParaRPr lang="zh-CN" altLang="en-US" dirty="0"/>
          </a:p>
        </p:txBody>
      </p:sp>
      <p:pic>
        <p:nvPicPr>
          <p:cNvPr id="7" name="图片 6">
            <a:extLst>
              <a:ext uri="{FF2B5EF4-FFF2-40B4-BE49-F238E27FC236}">
                <a16:creationId xmlns:a16="http://schemas.microsoft.com/office/drawing/2014/main" xmlns="" id="{1DA07ECF-0DFB-4201-AF2A-12C448AAB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235" y="1170853"/>
            <a:ext cx="2669785" cy="1023115"/>
          </a:xfrm>
          <a:prstGeom prst="rect">
            <a:avLst/>
          </a:prstGeom>
        </p:spPr>
      </p:pic>
      <p:sp>
        <p:nvSpPr>
          <p:cNvPr id="9" name="文本框 8">
            <a:extLst>
              <a:ext uri="{FF2B5EF4-FFF2-40B4-BE49-F238E27FC236}">
                <a16:creationId xmlns:a16="http://schemas.microsoft.com/office/drawing/2014/main" xmlns="" id="{A2C7B1D6-335C-4BA7-BF9B-E481C3547C4E}"/>
              </a:ext>
            </a:extLst>
          </p:cNvPr>
          <p:cNvSpPr txBox="1"/>
          <p:nvPr/>
        </p:nvSpPr>
        <p:spPr>
          <a:xfrm>
            <a:off x="5207224" y="1528523"/>
            <a:ext cx="1947041" cy="307777"/>
          </a:xfrm>
          <a:prstGeom prst="rect">
            <a:avLst/>
          </a:prstGeom>
          <a:noFill/>
        </p:spPr>
        <p:txBody>
          <a:bodyPr wrap="square" rtlCol="0">
            <a:spAutoFit/>
          </a:bodyPr>
          <a:lstStyle/>
          <a:p>
            <a:r>
              <a:rPr lang="zh-CN" altLang="en-US" dirty="0"/>
              <a:t>训练集</a:t>
            </a:r>
            <a:r>
              <a:rPr lang="en-US" altLang="zh-CN" dirty="0"/>
              <a:t>/</a:t>
            </a:r>
            <a:r>
              <a:rPr lang="zh-CN" altLang="en-US" dirty="0"/>
              <a:t>验证集 准确率</a:t>
            </a:r>
          </a:p>
        </p:txBody>
      </p:sp>
    </p:spTree>
    <p:extLst>
      <p:ext uri="{BB962C8B-B14F-4D97-AF65-F5344CB8AC3E}">
        <p14:creationId xmlns:p14="http://schemas.microsoft.com/office/powerpoint/2010/main" val="66462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
        <p:nvSpPr>
          <p:cNvPr id="2" name="文本框 1"/>
          <p:cNvSpPr txBox="1"/>
          <p:nvPr/>
        </p:nvSpPr>
        <p:spPr>
          <a:xfrm>
            <a:off x="3480466" y="2903404"/>
            <a:ext cx="2546261" cy="684803"/>
          </a:xfrm>
          <a:prstGeom prst="rect">
            <a:avLst/>
          </a:prstGeom>
          <a:noFill/>
        </p:spPr>
        <p:txBody>
          <a:bodyPr wrap="square" lIns="68580" tIns="34290" rIns="68580" bIns="34290" rtlCol="0">
            <a:spAutoFit/>
          </a:bodyPr>
          <a:lstStyle/>
          <a:p>
            <a:pPr algn="ctr">
              <a:defRPr/>
            </a:pPr>
            <a:r>
              <a:rPr lang="zh-CN" altLang="en-US" sz="4000" dirty="0">
                <a:solidFill>
                  <a:srgbClr val="1B4367"/>
                </a:solidFill>
                <a:cs typeface="+mn-ea"/>
                <a:sym typeface="+mn-lt"/>
              </a:rPr>
              <a:t>谢谢聆听！</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赛题介绍</a:t>
            </a: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200" advClick="0" advTm="708">
        <p14:prism/>
      </p:transition>
    </mc:Choice>
    <mc:Fallback xmlns="">
      <p:transition spd="slow" advClick="0" advTm="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77026"/>
          </a:xfrm>
          <a:prstGeom prst="rect">
            <a:avLst/>
          </a:prstGeom>
          <a:noFill/>
        </p:spPr>
        <p:txBody>
          <a:bodyPr wrap="square" lIns="68580" tIns="34290" rIns="68580" bIns="34290" rtlCol="0">
            <a:spAutoFit/>
          </a:bodyPr>
          <a:lstStyle/>
          <a:p>
            <a:r>
              <a:rPr lang="en-US" altLang="zh-CN" sz="2000" b="1" dirty="0">
                <a:solidFill>
                  <a:srgbClr val="1B4367"/>
                </a:solidFill>
                <a:cs typeface="+mn-ea"/>
                <a:sym typeface="+mn-lt"/>
              </a:rPr>
              <a:t>1.</a:t>
            </a:r>
            <a:r>
              <a:rPr lang="zh-CN" altLang="en-US" sz="2000" b="1" dirty="0">
                <a:solidFill>
                  <a:srgbClr val="1B4367"/>
                </a:solidFill>
                <a:cs typeface="+mn-ea"/>
                <a:sym typeface="+mn-lt"/>
              </a:rPr>
              <a:t>赛题来源</a:t>
            </a:r>
          </a:p>
        </p:txBody>
      </p:sp>
      <p:sp>
        <p:nvSpPr>
          <p:cNvPr id="2" name="文本框 1">
            <a:extLst>
              <a:ext uri="{FF2B5EF4-FFF2-40B4-BE49-F238E27FC236}">
                <a16:creationId xmlns:a16="http://schemas.microsoft.com/office/drawing/2014/main" xmlns="" id="{21691390-BAFD-4447-8A72-D7944BB864DA}"/>
              </a:ext>
            </a:extLst>
          </p:cNvPr>
          <p:cNvSpPr txBox="1"/>
          <p:nvPr/>
        </p:nvSpPr>
        <p:spPr>
          <a:xfrm>
            <a:off x="1082841" y="3663968"/>
            <a:ext cx="6978317" cy="954107"/>
          </a:xfrm>
          <a:prstGeom prst="rect">
            <a:avLst/>
          </a:prstGeom>
          <a:noFill/>
        </p:spPr>
        <p:txBody>
          <a:bodyPr wrap="square" rtlCol="0">
            <a:spAutoFit/>
          </a:bodyPr>
          <a:lstStyle/>
          <a:p>
            <a:pPr algn="l"/>
            <a:r>
              <a:rPr lang="zh-CN" altLang="en-US" dirty="0"/>
              <a:t>       背景：</a:t>
            </a:r>
            <a:r>
              <a:rPr lang="zh-CN" altLang="en-US" b="0" i="0" dirty="0">
                <a:effectLst/>
                <a:latin typeface="Monospaced Number"/>
              </a:rPr>
              <a:t>在过去的一个世纪里，科学出版物的数量每</a:t>
            </a:r>
            <a:r>
              <a:rPr lang="en-US" altLang="zh-CN" b="0" i="0" dirty="0">
                <a:effectLst/>
                <a:latin typeface="Monospaced Number"/>
              </a:rPr>
              <a:t>12</a:t>
            </a:r>
            <a:r>
              <a:rPr lang="zh-CN" altLang="en-US" b="0" i="0" dirty="0">
                <a:effectLst/>
                <a:latin typeface="Monospaced Number"/>
              </a:rPr>
              <a:t>年增加近一倍，对每一种出版物的主题及领域进行自动分类已成为当下十分重要的工作。本次任务的目标是预测未知论文的主题类别，如软件工程，人工智能，语言计算和操作系统等。比赛所选</a:t>
            </a:r>
            <a:r>
              <a:rPr lang="en-US" altLang="zh-CN" b="0" i="0" dirty="0">
                <a:effectLst/>
                <a:latin typeface="Monospaced Number"/>
              </a:rPr>
              <a:t>35</a:t>
            </a:r>
            <a:r>
              <a:rPr lang="zh-CN" altLang="en-US" b="0" i="0" dirty="0">
                <a:effectLst/>
                <a:latin typeface="Monospaced Number"/>
              </a:rPr>
              <a:t>个领域标签已得到论文作者和</a:t>
            </a:r>
            <a:r>
              <a:rPr lang="en-US" altLang="zh-CN" b="0" i="0" dirty="0" err="1">
                <a:effectLst/>
                <a:latin typeface="Monospaced Number"/>
              </a:rPr>
              <a:t>arXiv</a:t>
            </a:r>
            <a:r>
              <a:rPr lang="zh-CN" altLang="en-US" b="0" i="0" dirty="0">
                <a:effectLst/>
                <a:latin typeface="Monospaced Number"/>
              </a:rPr>
              <a:t>版主确认并标记。</a:t>
            </a:r>
          </a:p>
        </p:txBody>
      </p:sp>
      <p:pic>
        <p:nvPicPr>
          <p:cNvPr id="7" name="图片 6">
            <a:extLst>
              <a:ext uri="{FF2B5EF4-FFF2-40B4-BE49-F238E27FC236}">
                <a16:creationId xmlns:a16="http://schemas.microsoft.com/office/drawing/2014/main" xmlns="" id="{1BC6F599-E768-4A2F-AF8D-C6053CB140DA}"/>
              </a:ext>
            </a:extLst>
          </p:cNvPr>
          <p:cNvPicPr/>
          <p:nvPr/>
        </p:nvPicPr>
        <p:blipFill>
          <a:blip r:embed="rId3"/>
          <a:stretch>
            <a:fillRect/>
          </a:stretch>
        </p:blipFill>
        <p:spPr>
          <a:xfrm>
            <a:off x="1601970" y="849919"/>
            <a:ext cx="5274310" cy="2487295"/>
          </a:xfrm>
          <a:prstGeom prst="rect">
            <a:avLst/>
          </a:prstGeom>
        </p:spPr>
      </p:pic>
      <p:sp>
        <p:nvSpPr>
          <p:cNvPr id="5" name="矩形 4">
            <a:extLst>
              <a:ext uri="{FF2B5EF4-FFF2-40B4-BE49-F238E27FC236}">
                <a16:creationId xmlns:a16="http://schemas.microsoft.com/office/drawing/2014/main" xmlns="" id="{F05D2E98-192D-4481-8B21-80E6F9F43541}"/>
              </a:ext>
            </a:extLst>
          </p:cNvPr>
          <p:cNvSpPr/>
          <p:nvPr/>
        </p:nvSpPr>
        <p:spPr>
          <a:xfrm>
            <a:off x="2248083" y="2021304"/>
            <a:ext cx="1429985" cy="208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07672458"/>
      </p:ext>
    </p:extLst>
  </p:cSld>
  <p:clrMapOvr>
    <a:masterClrMapping/>
  </p:clrMapOvr>
  <mc:AlternateContent xmlns:mc="http://schemas.openxmlformats.org/markup-compatibility/2006" xmlns:p14="http://schemas.microsoft.com/office/powerpoint/2010/main">
    <mc:Choice Requires="p14">
      <p:transition p14:dur="0" advClick="0" advTm="626"/>
    </mc:Choice>
    <mc:Fallback xmlns="">
      <p:transition advClick="0" advTm="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xmlns="" id="{AD624DE9-5146-4E75-8599-FD7DF9A6FD01}"/>
              </a:ext>
            </a:extLst>
          </p:cNvPr>
          <p:cNvSpPr txBox="1"/>
          <p:nvPr/>
        </p:nvSpPr>
        <p:spPr>
          <a:xfrm>
            <a:off x="709386" y="309785"/>
            <a:ext cx="1464319" cy="377026"/>
          </a:xfrm>
          <a:prstGeom prst="rect">
            <a:avLst/>
          </a:prstGeom>
          <a:noFill/>
        </p:spPr>
        <p:txBody>
          <a:bodyPr wrap="square" lIns="68580" tIns="34290" rIns="68580" bIns="34290" rtlCol="0">
            <a:spAutoFit/>
          </a:bodyPr>
          <a:lstStyle/>
          <a:p>
            <a:r>
              <a:rPr lang="en-US" altLang="zh-CN" sz="2000" b="1" dirty="0">
                <a:solidFill>
                  <a:srgbClr val="1B4367"/>
                </a:solidFill>
                <a:cs typeface="+mn-ea"/>
                <a:sym typeface="+mn-lt"/>
              </a:rPr>
              <a:t>2.</a:t>
            </a:r>
            <a:r>
              <a:rPr lang="zh-CN" altLang="en-US" sz="2000" b="1" dirty="0">
                <a:solidFill>
                  <a:srgbClr val="1B4367"/>
                </a:solidFill>
                <a:cs typeface="+mn-ea"/>
                <a:sym typeface="+mn-lt"/>
              </a:rPr>
              <a:t>认识</a:t>
            </a:r>
            <a:r>
              <a:rPr lang="zh-CN" altLang="en-US" sz="2000" b="1" dirty="0">
                <a:solidFill>
                  <a:srgbClr val="475B6D"/>
                </a:solidFill>
                <a:cs typeface="+mn-ea"/>
                <a:sym typeface="+mn-lt"/>
              </a:rPr>
              <a:t>数</a:t>
            </a:r>
            <a:r>
              <a:rPr lang="zh-CN" altLang="en-US" sz="2000" b="1" dirty="0">
                <a:solidFill>
                  <a:srgbClr val="1B4367"/>
                </a:solidFill>
                <a:cs typeface="+mn-ea"/>
                <a:sym typeface="+mn-lt"/>
              </a:rPr>
              <a:t>据</a:t>
            </a:r>
          </a:p>
        </p:txBody>
      </p:sp>
      <p:sp>
        <p:nvSpPr>
          <p:cNvPr id="3" name="文本框 2">
            <a:extLst>
              <a:ext uri="{FF2B5EF4-FFF2-40B4-BE49-F238E27FC236}">
                <a16:creationId xmlns:a16="http://schemas.microsoft.com/office/drawing/2014/main" xmlns="" id="{C3F2E4C1-270C-4FF1-9522-993CA0FF8A72}"/>
              </a:ext>
            </a:extLst>
          </p:cNvPr>
          <p:cNvSpPr txBox="1"/>
          <p:nvPr/>
        </p:nvSpPr>
        <p:spPr>
          <a:xfrm>
            <a:off x="321543" y="1156245"/>
            <a:ext cx="1203158" cy="307777"/>
          </a:xfrm>
          <a:prstGeom prst="rect">
            <a:avLst/>
          </a:prstGeom>
          <a:noFill/>
        </p:spPr>
        <p:txBody>
          <a:bodyPr wrap="square">
            <a:spAutoFit/>
          </a:bodyPr>
          <a:lstStyle/>
          <a:p>
            <a:r>
              <a:rPr lang="zh-CN" altLang="en-US" sz="1400" b="1" dirty="0">
                <a:solidFill>
                  <a:srgbClr val="1B4367"/>
                </a:solidFill>
                <a:cs typeface="+mn-ea"/>
                <a:sym typeface="+mn-lt"/>
              </a:rPr>
              <a:t>数据集介绍</a:t>
            </a:r>
            <a:endParaRPr lang="zh-CN" altLang="en-US" dirty="0"/>
          </a:p>
        </p:txBody>
      </p:sp>
      <p:graphicFrame>
        <p:nvGraphicFramePr>
          <p:cNvPr id="4" name="表格 2">
            <a:extLst>
              <a:ext uri="{FF2B5EF4-FFF2-40B4-BE49-F238E27FC236}">
                <a16:creationId xmlns:a16="http://schemas.microsoft.com/office/drawing/2014/main" xmlns="" id="{D7C86173-1FBF-4710-982E-2E1DD92A766D}"/>
              </a:ext>
            </a:extLst>
          </p:cNvPr>
          <p:cNvGraphicFramePr>
            <a:graphicFrameLocks noGrp="1"/>
          </p:cNvGraphicFramePr>
          <p:nvPr>
            <p:extLst>
              <p:ext uri="{D42A27DB-BD31-4B8C-83A1-F6EECF244321}">
                <p14:modId xmlns:p14="http://schemas.microsoft.com/office/powerpoint/2010/main" val="3264944310"/>
              </p:ext>
            </p:extLst>
          </p:nvPr>
        </p:nvGraphicFramePr>
        <p:xfrm>
          <a:off x="321543" y="1591746"/>
          <a:ext cx="4435642" cy="2335364"/>
        </p:xfrm>
        <a:graphic>
          <a:graphicData uri="http://schemas.openxmlformats.org/drawingml/2006/table">
            <a:tbl>
              <a:tblPr firstRow="1" bandRow="1">
                <a:tableStyleId>{5C22544A-7EE6-4342-B048-85BDC9FD1C3A}</a:tableStyleId>
              </a:tblPr>
              <a:tblGrid>
                <a:gridCol w="2217821">
                  <a:extLst>
                    <a:ext uri="{9D8B030D-6E8A-4147-A177-3AD203B41FA5}">
                      <a16:colId xmlns:a16="http://schemas.microsoft.com/office/drawing/2014/main" xmlns="" val="2604622159"/>
                    </a:ext>
                  </a:extLst>
                </a:gridCol>
                <a:gridCol w="2217821">
                  <a:extLst>
                    <a:ext uri="{9D8B030D-6E8A-4147-A177-3AD203B41FA5}">
                      <a16:colId xmlns:a16="http://schemas.microsoft.com/office/drawing/2014/main" xmlns="" val="1932812207"/>
                    </a:ext>
                  </a:extLst>
                </a:gridCol>
              </a:tblGrid>
              <a:tr h="390442">
                <a:tc>
                  <a:txBody>
                    <a:bodyPr/>
                    <a:lstStyle/>
                    <a:p>
                      <a:pPr algn="ctr"/>
                      <a:r>
                        <a:rPr lang="zh-CN" altLang="en-US" dirty="0"/>
                        <a:t>数据集</a:t>
                      </a:r>
                    </a:p>
                  </a:txBody>
                  <a:tcPr/>
                </a:tc>
                <a:tc>
                  <a:txBody>
                    <a:bodyPr/>
                    <a:lstStyle/>
                    <a:p>
                      <a:pPr algn="ctr"/>
                      <a:r>
                        <a:rPr lang="zh-CN" altLang="en-US" dirty="0"/>
                        <a:t>简介</a:t>
                      </a:r>
                    </a:p>
                  </a:txBody>
                  <a:tcPr/>
                </a:tc>
                <a:extLst>
                  <a:ext uri="{0D108BD9-81ED-4DB2-BD59-A6C34878D82A}">
                    <a16:rowId xmlns:a16="http://schemas.microsoft.com/office/drawing/2014/main" xmlns="" val="1599511910"/>
                  </a:ext>
                </a:extLst>
              </a:tr>
              <a:tr h="390442">
                <a:tc>
                  <a:txBody>
                    <a:bodyPr/>
                    <a:lstStyle/>
                    <a:p>
                      <a:r>
                        <a:rPr lang="en-US" altLang="zh-CN" dirty="0"/>
                        <a:t>edges.csv	</a:t>
                      </a:r>
                      <a:endParaRPr lang="zh-CN" altLang="en-US" dirty="0"/>
                    </a:p>
                    <a:p>
                      <a:r>
                        <a:rPr lang="en-US" altLang="zh-CN" dirty="0"/>
                        <a:t>		</a:t>
                      </a:r>
                      <a:endParaRPr lang="zh-CN" altLang="en-US" dirty="0"/>
                    </a:p>
                  </a:txBody>
                  <a:tcPr/>
                </a:tc>
                <a:tc>
                  <a:txBody>
                    <a:bodyPr/>
                    <a:lstStyle/>
                    <a:p>
                      <a:r>
                        <a:rPr lang="zh-CN" altLang="en-US" dirty="0"/>
                        <a:t>边数据：用于标记论文间引用关系</a:t>
                      </a:r>
                    </a:p>
                  </a:txBody>
                  <a:tcPr/>
                </a:tc>
                <a:extLst>
                  <a:ext uri="{0D108BD9-81ED-4DB2-BD59-A6C34878D82A}">
                    <a16:rowId xmlns:a16="http://schemas.microsoft.com/office/drawing/2014/main" xmlns="" val="3749144924"/>
                  </a:ext>
                </a:extLst>
              </a:tr>
              <a:tr h="243105">
                <a:tc>
                  <a:txBody>
                    <a:bodyPr/>
                    <a:lstStyle/>
                    <a:p>
                      <a:r>
                        <a:rPr lang="en-US" altLang="zh-CN" dirty="0" err="1"/>
                        <a:t>feat.npy</a:t>
                      </a:r>
                      <a:endParaRPr lang="zh-CN" alt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节点数据：每个节点含</a:t>
                      </a:r>
                      <a:r>
                        <a:rPr lang="en-US" altLang="zh-CN" dirty="0"/>
                        <a:t>100</a:t>
                      </a:r>
                      <a:r>
                        <a:rPr lang="zh-CN" altLang="en-US" dirty="0"/>
                        <a:t>维特征</a:t>
                      </a:r>
                    </a:p>
                  </a:txBody>
                  <a:tcPr/>
                </a:tc>
                <a:extLst>
                  <a:ext uri="{0D108BD9-81ED-4DB2-BD59-A6C34878D82A}">
                    <a16:rowId xmlns:a16="http://schemas.microsoft.com/office/drawing/2014/main" xmlns="" val="2849651980"/>
                  </a:ext>
                </a:extLst>
              </a:tr>
              <a:tr h="390442">
                <a:tc>
                  <a:txBody>
                    <a:bodyPr/>
                    <a:lstStyle/>
                    <a:p>
                      <a:r>
                        <a:rPr lang="en-US" altLang="zh-CN" dirty="0"/>
                        <a:t>train.csv</a:t>
                      </a:r>
                      <a:endParaRPr lang="zh-CN" altLang="en-US" dirty="0"/>
                    </a:p>
                  </a:txBody>
                  <a:tcPr/>
                </a:tc>
                <a:tc>
                  <a:txBody>
                    <a:bodyPr/>
                    <a:lstStyle/>
                    <a:p>
                      <a:r>
                        <a:rPr lang="zh-CN" altLang="en-US" dirty="0"/>
                        <a:t>训练集数据</a:t>
                      </a:r>
                    </a:p>
                  </a:txBody>
                  <a:tcPr/>
                </a:tc>
                <a:extLst>
                  <a:ext uri="{0D108BD9-81ED-4DB2-BD59-A6C34878D82A}">
                    <a16:rowId xmlns:a16="http://schemas.microsoft.com/office/drawing/2014/main" xmlns="" val="1665716002"/>
                  </a:ext>
                </a:extLst>
              </a:tr>
              <a:tr h="39044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test.csv	</a:t>
                      </a:r>
                      <a:endParaRPr lang="zh-CN" alt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测试集数据</a:t>
                      </a:r>
                    </a:p>
                    <a:p>
                      <a:endParaRPr lang="zh-CN" altLang="en-US" dirty="0"/>
                    </a:p>
                  </a:txBody>
                  <a:tcPr/>
                </a:tc>
                <a:extLst>
                  <a:ext uri="{0D108BD9-81ED-4DB2-BD59-A6C34878D82A}">
                    <a16:rowId xmlns:a16="http://schemas.microsoft.com/office/drawing/2014/main" xmlns="" val="3454725240"/>
                  </a:ext>
                </a:extLst>
              </a:tr>
            </a:tbl>
          </a:graphicData>
        </a:graphic>
      </p:graphicFrame>
      <p:sp>
        <p:nvSpPr>
          <p:cNvPr id="6" name="文本框 5">
            <a:extLst>
              <a:ext uri="{FF2B5EF4-FFF2-40B4-BE49-F238E27FC236}">
                <a16:creationId xmlns:a16="http://schemas.microsoft.com/office/drawing/2014/main" xmlns="" id="{C218CDA7-5A6E-4568-BA36-98847DEFE1FB}"/>
              </a:ext>
            </a:extLst>
          </p:cNvPr>
          <p:cNvSpPr txBox="1"/>
          <p:nvPr/>
        </p:nvSpPr>
        <p:spPr>
          <a:xfrm>
            <a:off x="5142194" y="515404"/>
            <a:ext cx="3112169" cy="3539430"/>
          </a:xfrm>
          <a:prstGeom prst="rect">
            <a:avLst/>
          </a:prstGeom>
          <a:noFill/>
        </p:spPr>
        <p:txBody>
          <a:bodyPr wrap="square" rtlCol="0">
            <a:spAutoFit/>
          </a:bodyPr>
          <a:lstStyle/>
          <a:p>
            <a:r>
              <a:rPr lang="zh-CN" altLang="en-US" dirty="0"/>
              <a:t>学术网络图数据：</a:t>
            </a:r>
            <a:endParaRPr lang="en-US" altLang="zh-CN" dirty="0"/>
          </a:p>
          <a:p>
            <a:pPr marL="285750" indent="-285750">
              <a:buFont typeface="Wingdings" panose="05000000000000000000" pitchFamily="2" charset="2"/>
              <a:buChar char="l"/>
            </a:pPr>
            <a:r>
              <a:rPr lang="en-US" altLang="zh-CN" dirty="0" err="1"/>
              <a:t>feat.npy</a:t>
            </a:r>
            <a:r>
              <a:rPr lang="zh-CN" altLang="en-US" dirty="0"/>
              <a:t>的</a:t>
            </a:r>
            <a:r>
              <a:rPr lang="en-US" altLang="zh-CN" dirty="0"/>
              <a:t>shape(130644,100)</a:t>
            </a:r>
            <a:r>
              <a:rPr lang="zh-CN" altLang="en-US" dirty="0"/>
              <a:t>，每个节点包含</a:t>
            </a:r>
            <a:r>
              <a:rPr lang="en-US" altLang="zh-CN" dirty="0"/>
              <a:t>100</a:t>
            </a:r>
            <a:r>
              <a:rPr lang="zh-CN" altLang="en-US" dirty="0"/>
              <a:t>维特征。</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edge.csv</a:t>
            </a:r>
            <a:r>
              <a:rPr lang="zh-CN" altLang="en-US" dirty="0"/>
              <a:t>标记论文引用关系，为无向图。</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训练集与测试集：</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p:txBody>
      </p:sp>
      <p:graphicFrame>
        <p:nvGraphicFramePr>
          <p:cNvPr id="5" name="表格 6">
            <a:extLst>
              <a:ext uri="{FF2B5EF4-FFF2-40B4-BE49-F238E27FC236}">
                <a16:creationId xmlns:a16="http://schemas.microsoft.com/office/drawing/2014/main" xmlns="" id="{7399E5D0-543A-4AC4-9558-593E8AE5BF40}"/>
              </a:ext>
            </a:extLst>
          </p:cNvPr>
          <p:cNvGraphicFramePr>
            <a:graphicFrameLocks noGrp="1"/>
          </p:cNvGraphicFramePr>
          <p:nvPr>
            <p:extLst>
              <p:ext uri="{D42A27DB-BD31-4B8C-83A1-F6EECF244321}">
                <p14:modId xmlns:p14="http://schemas.microsoft.com/office/powerpoint/2010/main" val="1643874970"/>
              </p:ext>
            </p:extLst>
          </p:nvPr>
        </p:nvGraphicFramePr>
        <p:xfrm>
          <a:off x="5527206" y="1881939"/>
          <a:ext cx="2510588" cy="1112520"/>
        </p:xfrm>
        <a:graphic>
          <a:graphicData uri="http://schemas.openxmlformats.org/drawingml/2006/table">
            <a:tbl>
              <a:tblPr firstRow="1" bandRow="1">
                <a:tableStyleId>{5C22544A-7EE6-4342-B048-85BDC9FD1C3A}</a:tableStyleId>
              </a:tblPr>
              <a:tblGrid>
                <a:gridCol w="1255294">
                  <a:extLst>
                    <a:ext uri="{9D8B030D-6E8A-4147-A177-3AD203B41FA5}">
                      <a16:colId xmlns:a16="http://schemas.microsoft.com/office/drawing/2014/main" xmlns="" val="1080795445"/>
                    </a:ext>
                  </a:extLst>
                </a:gridCol>
                <a:gridCol w="1255294">
                  <a:extLst>
                    <a:ext uri="{9D8B030D-6E8A-4147-A177-3AD203B41FA5}">
                      <a16:colId xmlns:a16="http://schemas.microsoft.com/office/drawing/2014/main" xmlns="" val="3044199295"/>
                    </a:ext>
                  </a:extLst>
                </a:gridCol>
              </a:tblGrid>
              <a:tr h="370840">
                <a:tc>
                  <a:txBody>
                    <a:bodyPr/>
                    <a:lstStyle/>
                    <a:p>
                      <a:pPr algn="ctr"/>
                      <a:r>
                        <a:rPr lang="zh-CN" altLang="en-US" dirty="0"/>
                        <a:t>字段</a:t>
                      </a:r>
                    </a:p>
                  </a:txBody>
                  <a:tcPr/>
                </a:tc>
                <a:tc>
                  <a:txBody>
                    <a:bodyPr/>
                    <a:lstStyle/>
                    <a:p>
                      <a:pPr algn="ctr"/>
                      <a:r>
                        <a:rPr lang="zh-CN" altLang="en-US" dirty="0"/>
                        <a:t>说明</a:t>
                      </a:r>
                    </a:p>
                  </a:txBody>
                  <a:tcPr/>
                </a:tc>
                <a:extLst>
                  <a:ext uri="{0D108BD9-81ED-4DB2-BD59-A6C34878D82A}">
                    <a16:rowId xmlns:a16="http://schemas.microsoft.com/office/drawing/2014/main" xmlns="" val="1798557499"/>
                  </a:ext>
                </a:extLst>
              </a:tr>
              <a:tr h="370840">
                <a:tc>
                  <a:txBody>
                    <a:bodyPr/>
                    <a:lstStyle/>
                    <a:p>
                      <a:pPr algn="ctr"/>
                      <a:r>
                        <a:rPr lang="zh-CN" altLang="en-US" dirty="0"/>
                        <a:t>第一列</a:t>
                      </a:r>
                    </a:p>
                  </a:txBody>
                  <a:tcPr/>
                </a:tc>
                <a:tc>
                  <a:txBody>
                    <a:bodyPr/>
                    <a:lstStyle/>
                    <a:p>
                      <a:pPr algn="ctr"/>
                      <a:r>
                        <a:rPr lang="zh-CN" altLang="en-US" dirty="0"/>
                        <a:t>边的初始节点</a:t>
                      </a:r>
                    </a:p>
                  </a:txBody>
                  <a:tcPr/>
                </a:tc>
                <a:extLst>
                  <a:ext uri="{0D108BD9-81ED-4DB2-BD59-A6C34878D82A}">
                    <a16:rowId xmlns:a16="http://schemas.microsoft.com/office/drawing/2014/main" xmlns="" val="632721652"/>
                  </a:ext>
                </a:extLst>
              </a:tr>
              <a:tr h="370840">
                <a:tc>
                  <a:txBody>
                    <a:bodyPr/>
                    <a:lstStyle/>
                    <a:p>
                      <a:pPr algn="ctr"/>
                      <a:r>
                        <a:rPr lang="zh-CN" altLang="en-US" dirty="0"/>
                        <a:t>第二列</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dirty="0"/>
                        <a:t>边的终止节点</a:t>
                      </a:r>
                    </a:p>
                  </a:txBody>
                  <a:tcPr/>
                </a:tc>
                <a:extLst>
                  <a:ext uri="{0D108BD9-81ED-4DB2-BD59-A6C34878D82A}">
                    <a16:rowId xmlns:a16="http://schemas.microsoft.com/office/drawing/2014/main" xmlns="" val="4205906249"/>
                  </a:ext>
                </a:extLst>
              </a:tr>
            </a:tbl>
          </a:graphicData>
        </a:graphic>
      </p:graphicFrame>
      <p:graphicFrame>
        <p:nvGraphicFramePr>
          <p:cNvPr id="9" name="表格 6">
            <a:extLst>
              <a:ext uri="{FF2B5EF4-FFF2-40B4-BE49-F238E27FC236}">
                <a16:creationId xmlns:a16="http://schemas.microsoft.com/office/drawing/2014/main" xmlns="" id="{64AEA349-4167-49B3-8BEF-FC5B8CF51A63}"/>
              </a:ext>
            </a:extLst>
          </p:cNvPr>
          <p:cNvGraphicFramePr>
            <a:graphicFrameLocks noGrp="1"/>
          </p:cNvGraphicFramePr>
          <p:nvPr>
            <p:extLst>
              <p:ext uri="{D42A27DB-BD31-4B8C-83A1-F6EECF244321}">
                <p14:modId xmlns:p14="http://schemas.microsoft.com/office/powerpoint/2010/main" val="2538158975"/>
              </p:ext>
            </p:extLst>
          </p:nvPr>
        </p:nvGraphicFramePr>
        <p:xfrm>
          <a:off x="5365880" y="3504689"/>
          <a:ext cx="2965032" cy="1112520"/>
        </p:xfrm>
        <a:graphic>
          <a:graphicData uri="http://schemas.openxmlformats.org/drawingml/2006/table">
            <a:tbl>
              <a:tblPr firstRow="1" bandRow="1">
                <a:tableStyleId>{5C22544A-7EE6-4342-B048-85BDC9FD1C3A}</a:tableStyleId>
              </a:tblPr>
              <a:tblGrid>
                <a:gridCol w="945930">
                  <a:extLst>
                    <a:ext uri="{9D8B030D-6E8A-4147-A177-3AD203B41FA5}">
                      <a16:colId xmlns:a16="http://schemas.microsoft.com/office/drawing/2014/main" xmlns="" val="1080795445"/>
                    </a:ext>
                  </a:extLst>
                </a:gridCol>
                <a:gridCol w="2019102">
                  <a:extLst>
                    <a:ext uri="{9D8B030D-6E8A-4147-A177-3AD203B41FA5}">
                      <a16:colId xmlns:a16="http://schemas.microsoft.com/office/drawing/2014/main" xmlns="" val="3044199295"/>
                    </a:ext>
                  </a:extLst>
                </a:gridCol>
              </a:tblGrid>
              <a:tr h="370840">
                <a:tc>
                  <a:txBody>
                    <a:bodyPr/>
                    <a:lstStyle/>
                    <a:p>
                      <a:pPr algn="ctr"/>
                      <a:r>
                        <a:rPr lang="zh-CN" altLang="en-US" dirty="0"/>
                        <a:t>字段</a:t>
                      </a:r>
                    </a:p>
                  </a:txBody>
                  <a:tcPr/>
                </a:tc>
                <a:tc>
                  <a:txBody>
                    <a:bodyPr/>
                    <a:lstStyle/>
                    <a:p>
                      <a:pPr algn="ctr"/>
                      <a:r>
                        <a:rPr lang="zh-CN" altLang="en-US" dirty="0"/>
                        <a:t>说明</a:t>
                      </a:r>
                    </a:p>
                  </a:txBody>
                  <a:tcPr/>
                </a:tc>
                <a:extLst>
                  <a:ext uri="{0D108BD9-81ED-4DB2-BD59-A6C34878D82A}">
                    <a16:rowId xmlns:a16="http://schemas.microsoft.com/office/drawing/2014/main" xmlns="" val="1798557499"/>
                  </a:ext>
                </a:extLst>
              </a:tr>
              <a:tr h="370840">
                <a:tc>
                  <a:txBody>
                    <a:bodyPr/>
                    <a:lstStyle/>
                    <a:p>
                      <a:pPr algn="ctr"/>
                      <a:r>
                        <a:rPr lang="en-US" altLang="zh-CN" dirty="0" err="1"/>
                        <a:t>nid</a:t>
                      </a:r>
                      <a:endParaRPr lang="zh-CN" altLang="en-US" dirty="0"/>
                    </a:p>
                  </a:txBody>
                  <a:tcPr/>
                </a:tc>
                <a:tc>
                  <a:txBody>
                    <a:bodyPr/>
                    <a:lstStyle/>
                    <a:p>
                      <a:pPr algn="ctr"/>
                      <a:r>
                        <a:rPr lang="zh-CN" altLang="en-US" dirty="0"/>
                        <a:t>训练节点在图上的</a:t>
                      </a:r>
                      <a:r>
                        <a:rPr lang="en-US" altLang="zh-CN" dirty="0"/>
                        <a:t>id</a:t>
                      </a:r>
                      <a:endParaRPr lang="zh-CN" altLang="en-US" dirty="0"/>
                    </a:p>
                  </a:txBody>
                  <a:tcPr/>
                </a:tc>
                <a:extLst>
                  <a:ext uri="{0D108BD9-81ED-4DB2-BD59-A6C34878D82A}">
                    <a16:rowId xmlns:a16="http://schemas.microsoft.com/office/drawing/2014/main" xmlns="" val="632721652"/>
                  </a:ext>
                </a:extLst>
              </a:tr>
              <a:tr h="370840">
                <a:tc>
                  <a:txBody>
                    <a:bodyPr/>
                    <a:lstStyle/>
                    <a:p>
                      <a:pPr algn="ctr"/>
                      <a:r>
                        <a:rPr lang="en-US" altLang="zh-CN" dirty="0"/>
                        <a:t>label</a:t>
                      </a:r>
                      <a:endParaRPr lang="zh-CN" altLang="en-US"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dirty="0"/>
                        <a:t>训练节点的标签</a:t>
                      </a:r>
                      <a:r>
                        <a:rPr lang="en-US" altLang="zh-CN" dirty="0"/>
                        <a:t>(0-35)</a:t>
                      </a:r>
                      <a:endParaRPr lang="zh-CN" altLang="en-US" dirty="0"/>
                    </a:p>
                  </a:txBody>
                  <a:tcPr/>
                </a:tc>
                <a:extLst>
                  <a:ext uri="{0D108BD9-81ED-4DB2-BD59-A6C34878D82A}">
                    <a16:rowId xmlns:a16="http://schemas.microsoft.com/office/drawing/2014/main" xmlns="" val="4205906249"/>
                  </a:ext>
                </a:extLst>
              </a:tr>
            </a:tbl>
          </a:graphicData>
        </a:graphic>
      </p:graphicFrame>
    </p:spTree>
    <p:extLst>
      <p:ext uri="{BB962C8B-B14F-4D97-AF65-F5344CB8AC3E}">
        <p14:creationId xmlns:p14="http://schemas.microsoft.com/office/powerpoint/2010/main" val="2010911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示 15">
            <a:extLst>
              <a:ext uri="{FF2B5EF4-FFF2-40B4-BE49-F238E27FC236}">
                <a16:creationId xmlns:a16="http://schemas.microsoft.com/office/drawing/2014/main" xmlns="" id="{2D8BF157-8267-497E-8219-B10FBAE1D202}"/>
              </a:ext>
            </a:extLst>
          </p:cNvPr>
          <p:cNvGraphicFramePr/>
          <p:nvPr>
            <p:extLst>
              <p:ext uri="{D42A27DB-BD31-4B8C-83A1-F6EECF244321}">
                <p14:modId xmlns:p14="http://schemas.microsoft.com/office/powerpoint/2010/main" val="1299969599"/>
              </p:ext>
            </p:extLst>
          </p:nvPr>
        </p:nvGraphicFramePr>
        <p:xfrm>
          <a:off x="1347134" y="58982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文本框 15"/>
          <p:cNvSpPr txBox="1"/>
          <p:nvPr/>
        </p:nvSpPr>
        <p:spPr>
          <a:xfrm>
            <a:off x="709387" y="309785"/>
            <a:ext cx="1512446" cy="377026"/>
          </a:xfrm>
          <a:prstGeom prst="rect">
            <a:avLst/>
          </a:prstGeom>
          <a:noFill/>
        </p:spPr>
        <p:txBody>
          <a:bodyPr wrap="square" lIns="68580" tIns="34290" rIns="68580" bIns="34290" rtlCol="0">
            <a:spAutoFit/>
          </a:bodyPr>
          <a:lstStyle/>
          <a:p>
            <a:r>
              <a:rPr lang="en-US" altLang="zh-CN" sz="2000" b="1" dirty="0">
                <a:solidFill>
                  <a:srgbClr val="1B4367"/>
                </a:solidFill>
                <a:cs typeface="+mn-ea"/>
                <a:sym typeface="+mn-lt"/>
              </a:rPr>
              <a:t>3.</a:t>
            </a:r>
            <a:r>
              <a:rPr lang="zh-CN" altLang="en-US" sz="2000" b="1" dirty="0">
                <a:solidFill>
                  <a:srgbClr val="1B4367"/>
                </a:solidFill>
                <a:cs typeface="+mn-ea"/>
                <a:sym typeface="+mn-lt"/>
              </a:rPr>
              <a:t> 导入数据</a:t>
            </a:r>
          </a:p>
        </p:txBody>
      </p:sp>
      <p:pic>
        <p:nvPicPr>
          <p:cNvPr id="4" name="图片 3">
            <a:extLst>
              <a:ext uri="{FF2B5EF4-FFF2-40B4-BE49-F238E27FC236}">
                <a16:creationId xmlns:a16="http://schemas.microsoft.com/office/drawing/2014/main" xmlns="" id="{38A8FF0D-0811-460B-8053-46B0783C8E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39091" y="1992849"/>
            <a:ext cx="2208085" cy="1292463"/>
          </a:xfrm>
          <a:prstGeom prst="rect">
            <a:avLst/>
          </a:prstGeom>
        </p:spPr>
      </p:pic>
      <p:sp>
        <p:nvSpPr>
          <p:cNvPr id="5" name="文本框 4">
            <a:extLst>
              <a:ext uri="{FF2B5EF4-FFF2-40B4-BE49-F238E27FC236}">
                <a16:creationId xmlns:a16="http://schemas.microsoft.com/office/drawing/2014/main" xmlns="" id="{9D04A4EB-DAF5-471D-A440-D3F46AE02789}"/>
              </a:ext>
            </a:extLst>
          </p:cNvPr>
          <p:cNvSpPr txBox="1"/>
          <p:nvPr/>
        </p:nvSpPr>
        <p:spPr>
          <a:xfrm>
            <a:off x="5956994" y="1206496"/>
            <a:ext cx="2972277" cy="646331"/>
          </a:xfrm>
          <a:prstGeom prst="rect">
            <a:avLst/>
          </a:prstGeom>
          <a:noFill/>
        </p:spPr>
        <p:txBody>
          <a:bodyPr wrap="square" rtlCol="0">
            <a:spAutoFit/>
          </a:bodyPr>
          <a:lstStyle/>
          <a:p>
            <a:pPr algn="ctr"/>
            <a:r>
              <a:rPr lang="zh-CN" altLang="en-US" sz="1200" b="1" dirty="0">
                <a:latin typeface="+mn-ea"/>
              </a:rPr>
              <a:t>观察数据</a:t>
            </a:r>
            <a:endParaRPr lang="en-US" altLang="zh-CN" sz="1200" b="1" dirty="0">
              <a:latin typeface="+mn-ea"/>
            </a:endParaRPr>
          </a:p>
          <a:p>
            <a:r>
              <a:rPr lang="zh-CN" altLang="en-US" sz="1200" dirty="0">
                <a:latin typeface="+mn-ea"/>
              </a:rPr>
              <a:t>对</a:t>
            </a:r>
            <a:r>
              <a:rPr lang="en-US" altLang="zh-CN" sz="1200" dirty="0" err="1">
                <a:latin typeface="+mn-ea"/>
              </a:rPr>
              <a:t>feat.npy</a:t>
            </a:r>
            <a:r>
              <a:rPr lang="zh-CN" altLang="en-US" sz="1200" dirty="0">
                <a:latin typeface="+mn-ea"/>
              </a:rPr>
              <a:t>切片，观察其中节点</a:t>
            </a:r>
            <a:r>
              <a:rPr lang="en-US" altLang="zh-CN" sz="1200" dirty="0">
                <a:latin typeface="+mn-ea"/>
              </a:rPr>
              <a:t>100</a:t>
            </a:r>
            <a:r>
              <a:rPr lang="zh-CN" altLang="en-US" sz="1200" dirty="0">
                <a:latin typeface="+mn-ea"/>
              </a:rPr>
              <a:t>维特征没有缺失值、离群点</a:t>
            </a:r>
            <a:endParaRPr lang="zh-CN" altLang="en-US" dirty="0">
              <a:latin typeface="+mn-ea"/>
            </a:endParaRPr>
          </a:p>
        </p:txBody>
      </p:sp>
      <p:sp>
        <p:nvSpPr>
          <p:cNvPr id="2" name="文本框 1">
            <a:extLst>
              <a:ext uri="{FF2B5EF4-FFF2-40B4-BE49-F238E27FC236}">
                <a16:creationId xmlns:a16="http://schemas.microsoft.com/office/drawing/2014/main" xmlns="" id="{A3E1E46F-9DA6-4284-849F-BE1C1838CF6D}"/>
              </a:ext>
            </a:extLst>
          </p:cNvPr>
          <p:cNvSpPr txBox="1"/>
          <p:nvPr/>
        </p:nvSpPr>
        <p:spPr>
          <a:xfrm>
            <a:off x="696148" y="3083754"/>
            <a:ext cx="1929035" cy="276999"/>
          </a:xfrm>
          <a:prstGeom prst="rect">
            <a:avLst/>
          </a:prstGeom>
          <a:noFill/>
        </p:spPr>
        <p:txBody>
          <a:bodyPr wrap="square" rtlCol="0">
            <a:spAutoFit/>
          </a:bodyPr>
          <a:lstStyle/>
          <a:p>
            <a:r>
              <a:rPr lang="zh-CN" altLang="en-US" sz="1200" b="1" dirty="0"/>
              <a:t>特征均值、方差</a:t>
            </a:r>
          </a:p>
        </p:txBody>
      </p:sp>
      <p:sp>
        <p:nvSpPr>
          <p:cNvPr id="10" name="文本框 9">
            <a:extLst>
              <a:ext uri="{FF2B5EF4-FFF2-40B4-BE49-F238E27FC236}">
                <a16:creationId xmlns:a16="http://schemas.microsoft.com/office/drawing/2014/main" xmlns="" id="{E068DDE9-841A-48DD-8FA7-CFBBC5778F0D}"/>
              </a:ext>
            </a:extLst>
          </p:cNvPr>
          <p:cNvSpPr txBox="1"/>
          <p:nvPr/>
        </p:nvSpPr>
        <p:spPr>
          <a:xfrm>
            <a:off x="630115" y="1070451"/>
            <a:ext cx="2419573" cy="276999"/>
          </a:xfrm>
          <a:prstGeom prst="rect">
            <a:avLst/>
          </a:prstGeom>
          <a:noFill/>
        </p:spPr>
        <p:txBody>
          <a:bodyPr wrap="square" rtlCol="0">
            <a:spAutoFit/>
          </a:bodyPr>
          <a:lstStyle/>
          <a:p>
            <a:r>
              <a:rPr lang="zh-CN" altLang="en-US" sz="1200" b="1" dirty="0">
                <a:latin typeface="+mn-ea"/>
              </a:rPr>
              <a:t>读取节点特征、边数据</a:t>
            </a:r>
            <a:endParaRPr lang="zh-CN" altLang="en-US" b="1" dirty="0">
              <a:latin typeface="+mn-ea"/>
            </a:endParaRPr>
          </a:p>
        </p:txBody>
      </p:sp>
      <p:sp>
        <p:nvSpPr>
          <p:cNvPr id="12" name="文本框 11">
            <a:extLst>
              <a:ext uri="{FF2B5EF4-FFF2-40B4-BE49-F238E27FC236}">
                <a16:creationId xmlns:a16="http://schemas.microsoft.com/office/drawing/2014/main" xmlns="" id="{13A0C262-281A-46C6-949D-E4A28404D662}"/>
              </a:ext>
            </a:extLst>
          </p:cNvPr>
          <p:cNvSpPr txBox="1"/>
          <p:nvPr/>
        </p:nvSpPr>
        <p:spPr>
          <a:xfrm>
            <a:off x="40318" y="1318809"/>
            <a:ext cx="3599168" cy="600164"/>
          </a:xfrm>
          <a:prstGeom prst="rect">
            <a:avLst/>
          </a:prstGeom>
          <a:noFill/>
        </p:spPr>
        <p:txBody>
          <a:bodyPr wrap="square">
            <a:spAutoFit/>
          </a:bodyPr>
          <a:lstStyle/>
          <a:p>
            <a:r>
              <a:rPr lang="en-US" altLang="zh-CN" sz="1100" b="0" dirty="0">
                <a:solidFill>
                  <a:srgbClr val="008000"/>
                </a:solidFill>
                <a:effectLst/>
                <a:latin typeface="Consolas" panose="020B0609020204030204" pitchFamily="49" charset="0"/>
              </a:rPr>
              <a:t># </a:t>
            </a:r>
            <a:r>
              <a:rPr lang="zh-CN" altLang="en-US" sz="1100" b="0" dirty="0">
                <a:solidFill>
                  <a:srgbClr val="008000"/>
                </a:solidFill>
                <a:effectLst/>
                <a:latin typeface="Consolas" panose="020B0609020204030204" pitchFamily="49" charset="0"/>
              </a:rPr>
              <a:t>从数据中读取边</a:t>
            </a:r>
            <a:endParaRPr lang="zh-CN" altLang="en-US" sz="1100" b="0" dirty="0">
              <a:solidFill>
                <a:srgbClr val="000000"/>
              </a:solidFill>
              <a:effectLst/>
              <a:latin typeface="Consolas" panose="020B0609020204030204" pitchFamily="49" charset="0"/>
            </a:endParaRPr>
          </a:p>
          <a:p>
            <a:r>
              <a:rPr lang="zh-CN" altLang="en-US" sz="1100" b="0" dirty="0">
                <a:solidFill>
                  <a:srgbClr val="000000"/>
                </a:solidFill>
                <a:effectLst/>
                <a:latin typeface="Consolas" panose="020B0609020204030204" pitchFamily="49" charset="0"/>
              </a:rPr>
              <a:t>    </a:t>
            </a:r>
            <a:r>
              <a:rPr lang="en-US" altLang="zh-CN" sz="1100" b="0" dirty="0">
                <a:solidFill>
                  <a:srgbClr val="000000"/>
                </a:solidFill>
                <a:effectLst/>
                <a:latin typeface="Consolas" panose="020B0609020204030204" pitchFamily="49" charset="0"/>
              </a:rPr>
              <a:t>edges = </a:t>
            </a:r>
            <a:r>
              <a:rPr lang="en-US" altLang="zh-CN" sz="1100" b="0" dirty="0" err="1">
                <a:solidFill>
                  <a:srgbClr val="000000"/>
                </a:solidFill>
                <a:effectLst/>
                <a:latin typeface="Consolas" panose="020B0609020204030204" pitchFamily="49" charset="0"/>
              </a:rPr>
              <a:t>pd.read_csv</a:t>
            </a:r>
            <a:r>
              <a:rPr lang="en-US" altLang="zh-CN" sz="1100" b="0" dirty="0">
                <a:solidFill>
                  <a:srgbClr val="000000"/>
                </a:solidFill>
                <a:effectLst/>
                <a:latin typeface="Consolas" panose="020B0609020204030204" pitchFamily="49" charset="0"/>
              </a:rPr>
              <a:t>(</a:t>
            </a:r>
            <a:r>
              <a:rPr lang="en-US" altLang="zh-CN" sz="1100" b="0" dirty="0">
                <a:solidFill>
                  <a:srgbClr val="A31515"/>
                </a:solidFill>
                <a:effectLst/>
                <a:latin typeface="Consolas" panose="020B0609020204030204" pitchFamily="49" charset="0"/>
              </a:rPr>
              <a:t>"work/edges.csv"</a:t>
            </a:r>
            <a:r>
              <a:rPr lang="en-US" altLang="zh-CN" sz="1100" b="0" dirty="0">
                <a:solidFill>
                  <a:srgbClr val="000000"/>
                </a:solidFill>
                <a:effectLst/>
                <a:latin typeface="Consolas" panose="020B0609020204030204" pitchFamily="49" charset="0"/>
              </a:rPr>
              <a:t>, header=</a:t>
            </a:r>
            <a:r>
              <a:rPr lang="en-US" altLang="zh-CN" sz="1100" b="0" dirty="0">
                <a:solidFill>
                  <a:srgbClr val="0000FF"/>
                </a:solidFill>
                <a:effectLst/>
                <a:latin typeface="Consolas" panose="020B0609020204030204" pitchFamily="49" charset="0"/>
              </a:rPr>
              <a:t>None</a:t>
            </a:r>
            <a:r>
              <a:rPr lang="en-US" altLang="zh-CN" sz="1100" b="0" dirty="0">
                <a:solidFill>
                  <a:srgbClr val="000000"/>
                </a:solidFill>
                <a:effectLst/>
                <a:latin typeface="Consolas" panose="020B0609020204030204" pitchFamily="49" charset="0"/>
              </a:rPr>
              <a:t>, names=[</a:t>
            </a:r>
            <a:r>
              <a:rPr lang="en-US" altLang="zh-CN" sz="1100" b="0" dirty="0">
                <a:solidFill>
                  <a:srgbClr val="A31515"/>
                </a:solidFill>
                <a:effectLst/>
                <a:latin typeface="Consolas" panose="020B0609020204030204" pitchFamily="49" charset="0"/>
              </a:rPr>
              <a:t>"</a:t>
            </a:r>
            <a:r>
              <a:rPr lang="en-US" altLang="zh-CN" sz="1100" b="0" dirty="0" err="1">
                <a:solidFill>
                  <a:srgbClr val="A31515"/>
                </a:solidFill>
                <a:effectLst/>
                <a:latin typeface="Consolas" panose="020B0609020204030204" pitchFamily="49" charset="0"/>
              </a:rPr>
              <a:t>src</a:t>
            </a:r>
            <a:r>
              <a:rPr lang="en-US" altLang="zh-CN" sz="1100" b="0" dirty="0">
                <a:solidFill>
                  <a:srgbClr val="A31515"/>
                </a:solidFill>
                <a:effectLst/>
                <a:latin typeface="Consolas" panose="020B0609020204030204" pitchFamily="49" charset="0"/>
              </a:rPr>
              <a:t>"</a:t>
            </a:r>
            <a:r>
              <a:rPr lang="en-US" altLang="zh-CN" sz="1100" b="0" dirty="0">
                <a:solidFill>
                  <a:srgbClr val="000000"/>
                </a:solidFill>
                <a:effectLst/>
                <a:latin typeface="Consolas" panose="020B0609020204030204" pitchFamily="49" charset="0"/>
              </a:rPr>
              <a:t>, </a:t>
            </a:r>
            <a:r>
              <a:rPr lang="en-US" altLang="zh-CN" sz="1100" b="0" dirty="0">
                <a:solidFill>
                  <a:srgbClr val="A31515"/>
                </a:solidFill>
                <a:effectLst/>
                <a:latin typeface="Consolas" panose="020B0609020204030204" pitchFamily="49" charset="0"/>
              </a:rPr>
              <a:t>"</a:t>
            </a:r>
            <a:r>
              <a:rPr lang="en-US" altLang="zh-CN" sz="1100" b="0" dirty="0" err="1">
                <a:solidFill>
                  <a:srgbClr val="A31515"/>
                </a:solidFill>
                <a:effectLst/>
                <a:latin typeface="Consolas" panose="020B0609020204030204" pitchFamily="49" charset="0"/>
              </a:rPr>
              <a:t>dst</a:t>
            </a:r>
            <a:r>
              <a:rPr lang="en-US" altLang="zh-CN" sz="1100" b="0" dirty="0">
                <a:solidFill>
                  <a:srgbClr val="A31515"/>
                </a:solidFill>
                <a:effectLst/>
                <a:latin typeface="Consolas" panose="020B0609020204030204" pitchFamily="49" charset="0"/>
              </a:rPr>
              <a:t>"</a:t>
            </a:r>
            <a:r>
              <a:rPr lang="en-US" altLang="zh-CN" sz="1100" b="0" dirty="0">
                <a:solidFill>
                  <a:srgbClr val="000000"/>
                </a:solidFill>
                <a:effectLst/>
                <a:latin typeface="Consolas" panose="020B0609020204030204" pitchFamily="49" charset="0"/>
              </a:rPr>
              <a:t>]).values</a:t>
            </a:r>
          </a:p>
        </p:txBody>
      </p:sp>
      <p:sp>
        <p:nvSpPr>
          <p:cNvPr id="14" name="文本框 13">
            <a:extLst>
              <a:ext uri="{FF2B5EF4-FFF2-40B4-BE49-F238E27FC236}">
                <a16:creationId xmlns:a16="http://schemas.microsoft.com/office/drawing/2014/main" xmlns="" id="{65CEE56C-2378-464F-9DE5-6F55ECE2D99D}"/>
              </a:ext>
            </a:extLst>
          </p:cNvPr>
          <p:cNvSpPr txBox="1"/>
          <p:nvPr/>
        </p:nvSpPr>
        <p:spPr>
          <a:xfrm>
            <a:off x="40318" y="1918973"/>
            <a:ext cx="3331155" cy="430887"/>
          </a:xfrm>
          <a:prstGeom prst="rect">
            <a:avLst/>
          </a:prstGeom>
          <a:noFill/>
        </p:spPr>
        <p:txBody>
          <a:bodyPr wrap="square">
            <a:spAutoFit/>
          </a:bodyPr>
          <a:lstStyle/>
          <a:p>
            <a:r>
              <a:rPr lang="en-US" altLang="zh-CN" sz="1100" b="0" dirty="0">
                <a:solidFill>
                  <a:srgbClr val="008000"/>
                </a:solidFill>
                <a:effectLst/>
                <a:latin typeface="Consolas" panose="020B0609020204030204" pitchFamily="49" charset="0"/>
              </a:rPr>
              <a:t># </a:t>
            </a:r>
            <a:r>
              <a:rPr lang="zh-CN" altLang="en-US" sz="1100" b="0" dirty="0">
                <a:solidFill>
                  <a:srgbClr val="008000"/>
                </a:solidFill>
                <a:effectLst/>
                <a:latin typeface="Consolas" panose="020B0609020204030204" pitchFamily="49" charset="0"/>
              </a:rPr>
              <a:t>从数据中读取点特征和边，以及数据划分</a:t>
            </a:r>
            <a:endParaRPr lang="zh-CN" altLang="en-US" sz="1100" b="0" dirty="0">
              <a:solidFill>
                <a:srgbClr val="000000"/>
              </a:solidFill>
              <a:effectLst/>
              <a:latin typeface="Consolas" panose="020B0609020204030204" pitchFamily="49" charset="0"/>
            </a:endParaRPr>
          </a:p>
          <a:p>
            <a:r>
              <a:rPr lang="zh-CN" altLang="en-US" sz="1100" b="0" dirty="0">
                <a:solidFill>
                  <a:srgbClr val="000000"/>
                </a:solidFill>
                <a:effectLst/>
                <a:latin typeface="Consolas" panose="020B0609020204030204" pitchFamily="49" charset="0"/>
              </a:rPr>
              <a:t>    </a:t>
            </a:r>
            <a:r>
              <a:rPr lang="en-US" altLang="zh-CN" sz="1100" b="0" dirty="0" err="1">
                <a:solidFill>
                  <a:srgbClr val="000000"/>
                </a:solidFill>
                <a:effectLst/>
                <a:latin typeface="Consolas" panose="020B0609020204030204" pitchFamily="49" charset="0"/>
              </a:rPr>
              <a:t>node_feat</a:t>
            </a:r>
            <a:r>
              <a:rPr lang="en-US" altLang="zh-CN" sz="1100" b="0" dirty="0">
                <a:solidFill>
                  <a:srgbClr val="000000"/>
                </a:solidFill>
                <a:effectLst/>
                <a:latin typeface="Consolas" panose="020B0609020204030204" pitchFamily="49" charset="0"/>
              </a:rPr>
              <a:t> = </a:t>
            </a:r>
            <a:r>
              <a:rPr lang="en-US" altLang="zh-CN" sz="1100" b="0" dirty="0" err="1">
                <a:solidFill>
                  <a:srgbClr val="000000"/>
                </a:solidFill>
                <a:effectLst/>
                <a:latin typeface="Consolas" panose="020B0609020204030204" pitchFamily="49" charset="0"/>
              </a:rPr>
              <a:t>np.load</a:t>
            </a:r>
            <a:r>
              <a:rPr lang="en-US" altLang="zh-CN" sz="1100" b="0" dirty="0">
                <a:solidFill>
                  <a:srgbClr val="000000"/>
                </a:solidFill>
                <a:effectLst/>
                <a:latin typeface="Consolas" panose="020B0609020204030204" pitchFamily="49" charset="0"/>
              </a:rPr>
              <a:t>(</a:t>
            </a:r>
            <a:r>
              <a:rPr lang="en-US" altLang="zh-CN" sz="1100" b="0" dirty="0">
                <a:solidFill>
                  <a:srgbClr val="A31515"/>
                </a:solidFill>
                <a:effectLst/>
                <a:latin typeface="Consolas" panose="020B0609020204030204" pitchFamily="49" charset="0"/>
              </a:rPr>
              <a:t>"work/</a:t>
            </a:r>
            <a:r>
              <a:rPr lang="en-US" altLang="zh-CN" sz="1100" b="0" dirty="0" err="1">
                <a:solidFill>
                  <a:srgbClr val="A31515"/>
                </a:solidFill>
                <a:effectLst/>
                <a:latin typeface="Consolas" panose="020B0609020204030204" pitchFamily="49" charset="0"/>
              </a:rPr>
              <a:t>feat.npy</a:t>
            </a:r>
            <a:r>
              <a:rPr lang="en-US" altLang="zh-CN" sz="1100" b="0" dirty="0">
                <a:solidFill>
                  <a:srgbClr val="A31515"/>
                </a:solidFill>
                <a:effectLst/>
                <a:latin typeface="Consolas" panose="020B0609020204030204" pitchFamily="49" charset="0"/>
              </a:rPr>
              <a:t>"</a:t>
            </a:r>
            <a:r>
              <a:rPr lang="en-US" altLang="zh-CN" sz="1100" b="0" dirty="0">
                <a:solidFill>
                  <a:srgbClr val="000000"/>
                </a:solidFill>
                <a:effectLst/>
                <a:latin typeface="Consolas" panose="020B0609020204030204" pitchFamily="49" charset="0"/>
              </a:rPr>
              <a:t>)</a:t>
            </a:r>
          </a:p>
        </p:txBody>
      </p:sp>
      <p:pic>
        <p:nvPicPr>
          <p:cNvPr id="20" name="图片 19">
            <a:extLst>
              <a:ext uri="{FF2B5EF4-FFF2-40B4-BE49-F238E27FC236}">
                <a16:creationId xmlns:a16="http://schemas.microsoft.com/office/drawing/2014/main" xmlns="" id="{76DA2584-8DAC-4EE8-9CAF-080F1608DA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716" y="3492906"/>
            <a:ext cx="1541090" cy="1138962"/>
          </a:xfrm>
          <a:prstGeom prst="rect">
            <a:avLst/>
          </a:prstGeom>
        </p:spPr>
      </p:pic>
      <p:pic>
        <p:nvPicPr>
          <p:cNvPr id="22" name="图片 21">
            <a:extLst>
              <a:ext uri="{FF2B5EF4-FFF2-40B4-BE49-F238E27FC236}">
                <a16:creationId xmlns:a16="http://schemas.microsoft.com/office/drawing/2014/main" xmlns="" id="{5088FB7F-E219-40BB-A939-0ABCA7EBC8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87932" y="3492906"/>
            <a:ext cx="1541090" cy="11389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xmlns="" id="{5517BBCF-93BC-4863-929C-70D9787219F5}"/>
              </a:ext>
            </a:extLst>
          </p:cNvPr>
          <p:cNvSpPr txBox="1"/>
          <p:nvPr/>
        </p:nvSpPr>
        <p:spPr>
          <a:xfrm>
            <a:off x="709386" y="309785"/>
            <a:ext cx="1756723" cy="377026"/>
          </a:xfrm>
          <a:prstGeom prst="rect">
            <a:avLst/>
          </a:prstGeom>
          <a:noFill/>
        </p:spPr>
        <p:txBody>
          <a:bodyPr wrap="square" lIns="68580" tIns="34290" rIns="68580" bIns="34290" rtlCol="0">
            <a:spAutoFit/>
          </a:bodyPr>
          <a:lstStyle/>
          <a:p>
            <a:r>
              <a:rPr lang="en-US" altLang="zh-CN" sz="2000" b="1" dirty="0">
                <a:solidFill>
                  <a:srgbClr val="1B4367"/>
                </a:solidFill>
                <a:cs typeface="+mn-ea"/>
                <a:sym typeface="+mn-lt"/>
              </a:rPr>
              <a:t>4.</a:t>
            </a:r>
            <a:r>
              <a:rPr lang="zh-CN" altLang="en-US" sz="2000" b="1" dirty="0">
                <a:solidFill>
                  <a:srgbClr val="1B4367"/>
                </a:solidFill>
                <a:cs typeface="+mn-ea"/>
                <a:sym typeface="+mn-lt"/>
              </a:rPr>
              <a:t>图数据处理</a:t>
            </a:r>
          </a:p>
        </p:txBody>
      </p:sp>
      <p:sp>
        <p:nvSpPr>
          <p:cNvPr id="4" name="文本框 3">
            <a:extLst>
              <a:ext uri="{FF2B5EF4-FFF2-40B4-BE49-F238E27FC236}">
                <a16:creationId xmlns:a16="http://schemas.microsoft.com/office/drawing/2014/main" xmlns="" id="{485A1E23-5417-4687-8A0A-D38C37404CB4}"/>
              </a:ext>
            </a:extLst>
          </p:cNvPr>
          <p:cNvSpPr txBox="1"/>
          <p:nvPr/>
        </p:nvSpPr>
        <p:spPr>
          <a:xfrm>
            <a:off x="5620288" y="3171722"/>
            <a:ext cx="2977454" cy="1661993"/>
          </a:xfrm>
          <a:prstGeom prst="rect">
            <a:avLst/>
          </a:prstGeom>
          <a:noFill/>
        </p:spPr>
        <p:txBody>
          <a:bodyPr wrap="square">
            <a:spAutoFit/>
          </a:bodyPr>
          <a:lstStyle/>
          <a:p>
            <a:r>
              <a:rPr lang="zh-CN" altLang="en-US" b="1" i="0" dirty="0">
                <a:effectLst/>
              </a:rPr>
              <a:t>图的信息存储为一个元组</a:t>
            </a:r>
            <a:endParaRPr lang="en-US" altLang="zh-CN" b="1" i="0" dirty="0">
              <a:effectLst/>
            </a:endParaRPr>
          </a:p>
          <a:p>
            <a:endParaRPr lang="en-US" altLang="zh-CN" b="1" i="0" dirty="0">
              <a:solidFill>
                <a:srgbClr val="383A42"/>
              </a:solidFill>
              <a:effectLst/>
            </a:endParaRPr>
          </a:p>
          <a:p>
            <a:pPr algn="ctr"/>
            <a:endParaRPr lang="en-US" altLang="zh-CN" b="0" i="0" dirty="0">
              <a:solidFill>
                <a:srgbClr val="383A42"/>
              </a:solidFill>
              <a:effectLst/>
              <a:latin typeface="Lucida Console" panose="020B0609040504020204" pitchFamily="49" charset="0"/>
            </a:endParaRPr>
          </a:p>
          <a:p>
            <a:r>
              <a:rPr lang="en-US" altLang="zh-CN" sz="1200" b="0" i="0" dirty="0">
                <a:solidFill>
                  <a:srgbClr val="383A42"/>
                </a:solidFill>
                <a:effectLst/>
                <a:latin typeface="Lucida Console" panose="020B0609040504020204" pitchFamily="49" charset="0"/>
              </a:rPr>
              <a:t>Dataset = </a:t>
            </a:r>
            <a:r>
              <a:rPr lang="en-US" altLang="zh-CN" sz="1200" b="0" i="0" dirty="0" err="1">
                <a:solidFill>
                  <a:srgbClr val="383A42"/>
                </a:solidFill>
                <a:effectLst/>
                <a:latin typeface="Lucida Console" panose="020B0609040504020204" pitchFamily="49" charset="0"/>
              </a:rPr>
              <a:t>namedtuple</a:t>
            </a:r>
            <a:r>
              <a:rPr lang="en-US" altLang="zh-CN" sz="1200" b="0" i="0" dirty="0">
                <a:solidFill>
                  <a:srgbClr val="383A42"/>
                </a:solidFill>
                <a:effectLst/>
                <a:latin typeface="Lucida Console" panose="020B0609040504020204" pitchFamily="49" charset="0"/>
              </a:rPr>
              <a:t>(</a:t>
            </a:r>
            <a:r>
              <a:rPr lang="en-US" altLang="zh-CN" sz="1200" b="0" i="0" dirty="0">
                <a:solidFill>
                  <a:srgbClr val="50A14F"/>
                </a:solidFill>
                <a:effectLst/>
                <a:latin typeface="Lucida Console" panose="020B0609040504020204" pitchFamily="49" charset="0"/>
              </a:rPr>
              <a:t>"Dataset"</a:t>
            </a:r>
            <a:r>
              <a:rPr lang="en-US" altLang="zh-CN" sz="1200" b="0" i="0" dirty="0">
                <a:solidFill>
                  <a:srgbClr val="383A42"/>
                </a:solidFill>
                <a:effectLst/>
                <a:latin typeface="Lucida Console" panose="020B0609040504020204" pitchFamily="49" charset="0"/>
              </a:rPr>
              <a:t>, [</a:t>
            </a:r>
            <a:r>
              <a:rPr lang="en-US" altLang="zh-CN" sz="1200" b="0" i="0" dirty="0">
                <a:solidFill>
                  <a:srgbClr val="50A14F"/>
                </a:solidFill>
                <a:effectLst/>
                <a:latin typeface="Lucida Console" panose="020B0609040504020204" pitchFamily="49" charset="0"/>
              </a:rPr>
              <a:t>"graph"</a:t>
            </a:r>
            <a:r>
              <a:rPr lang="en-US" altLang="zh-CN" sz="1200" b="0" i="0" dirty="0">
                <a:solidFill>
                  <a:srgbClr val="383A42"/>
                </a:solidFill>
                <a:effectLst/>
                <a:latin typeface="Lucida Console" panose="020B0609040504020204" pitchFamily="49" charset="0"/>
              </a:rPr>
              <a:t>, </a:t>
            </a:r>
            <a:r>
              <a:rPr lang="en-US" altLang="zh-CN" sz="1200" b="0" i="0" dirty="0">
                <a:solidFill>
                  <a:srgbClr val="50A14F"/>
                </a:solidFill>
                <a:effectLst/>
                <a:latin typeface="Lucida Console" panose="020B0609040504020204" pitchFamily="49" charset="0"/>
              </a:rPr>
              <a:t>"</a:t>
            </a:r>
            <a:r>
              <a:rPr lang="en-US" altLang="zh-CN" sz="1200" b="0" i="0" dirty="0" err="1">
                <a:solidFill>
                  <a:srgbClr val="50A14F"/>
                </a:solidFill>
                <a:effectLst/>
                <a:latin typeface="Lucida Console" panose="020B0609040504020204" pitchFamily="49" charset="0"/>
              </a:rPr>
              <a:t>num_classes</a:t>
            </a:r>
            <a:r>
              <a:rPr lang="en-US" altLang="zh-CN" sz="1200" b="0" i="0" dirty="0">
                <a:solidFill>
                  <a:srgbClr val="50A14F"/>
                </a:solidFill>
                <a:effectLst/>
                <a:latin typeface="Lucida Console" panose="020B0609040504020204" pitchFamily="49" charset="0"/>
              </a:rPr>
              <a:t>"</a:t>
            </a:r>
            <a:r>
              <a:rPr lang="en-US" altLang="zh-CN" sz="1200" b="0" i="0" dirty="0">
                <a:solidFill>
                  <a:srgbClr val="383A42"/>
                </a:solidFill>
                <a:effectLst/>
                <a:latin typeface="Lucida Console" panose="020B0609040504020204" pitchFamily="49" charset="0"/>
              </a:rPr>
              <a:t>, </a:t>
            </a:r>
            <a:r>
              <a:rPr lang="en-US" altLang="zh-CN" sz="1200" b="0" i="0" dirty="0">
                <a:solidFill>
                  <a:srgbClr val="50A14F"/>
                </a:solidFill>
                <a:effectLst/>
                <a:latin typeface="Lucida Console" panose="020B0609040504020204" pitchFamily="49" charset="0"/>
              </a:rPr>
              <a:t>"</a:t>
            </a:r>
            <a:r>
              <a:rPr lang="en-US" altLang="zh-CN" sz="1200" b="0" i="0" dirty="0" err="1">
                <a:solidFill>
                  <a:srgbClr val="50A14F"/>
                </a:solidFill>
                <a:effectLst/>
                <a:latin typeface="Lucida Console" panose="020B0609040504020204" pitchFamily="49" charset="0"/>
              </a:rPr>
              <a:t>train_index</a:t>
            </a:r>
            <a:r>
              <a:rPr lang="en-US" altLang="zh-CN" sz="1200" b="0" i="0" dirty="0">
                <a:solidFill>
                  <a:srgbClr val="50A14F"/>
                </a:solidFill>
                <a:effectLst/>
                <a:latin typeface="Lucida Console" panose="020B0609040504020204" pitchFamily="49" charset="0"/>
              </a:rPr>
              <a:t>"</a:t>
            </a:r>
            <a:r>
              <a:rPr lang="en-US" altLang="zh-CN" sz="1200" b="0" i="0" dirty="0">
                <a:solidFill>
                  <a:srgbClr val="383A42"/>
                </a:solidFill>
                <a:effectLst/>
                <a:latin typeface="Lucida Console" panose="020B0609040504020204" pitchFamily="49" charset="0"/>
              </a:rPr>
              <a:t>, </a:t>
            </a:r>
            <a:r>
              <a:rPr lang="en-US" altLang="zh-CN" sz="1200" b="0" i="0" dirty="0">
                <a:solidFill>
                  <a:srgbClr val="50A14F"/>
                </a:solidFill>
                <a:effectLst/>
                <a:latin typeface="Lucida Console" panose="020B0609040504020204" pitchFamily="49" charset="0"/>
              </a:rPr>
              <a:t>"</a:t>
            </a:r>
            <a:r>
              <a:rPr lang="en-US" altLang="zh-CN" sz="1200" b="0" i="0" dirty="0" err="1">
                <a:solidFill>
                  <a:srgbClr val="50A14F"/>
                </a:solidFill>
                <a:effectLst/>
                <a:latin typeface="Lucida Console" panose="020B0609040504020204" pitchFamily="49" charset="0"/>
              </a:rPr>
              <a:t>train_label</a:t>
            </a:r>
            <a:r>
              <a:rPr lang="en-US" altLang="zh-CN" sz="1200" b="0" i="0" dirty="0">
                <a:solidFill>
                  <a:srgbClr val="50A14F"/>
                </a:solidFill>
                <a:effectLst/>
                <a:latin typeface="Lucida Console" panose="020B0609040504020204" pitchFamily="49" charset="0"/>
              </a:rPr>
              <a:t>"</a:t>
            </a:r>
            <a:r>
              <a:rPr lang="en-US" altLang="zh-CN" sz="1200" b="0" i="0" dirty="0">
                <a:solidFill>
                  <a:srgbClr val="383A42"/>
                </a:solidFill>
                <a:effectLst/>
                <a:latin typeface="Lucida Console" panose="020B0609040504020204" pitchFamily="49" charset="0"/>
              </a:rPr>
              <a:t>, </a:t>
            </a:r>
            <a:r>
              <a:rPr lang="en-US" altLang="zh-CN" sz="1200" b="0" i="0" dirty="0">
                <a:solidFill>
                  <a:srgbClr val="50A14F"/>
                </a:solidFill>
                <a:effectLst/>
                <a:latin typeface="Lucida Console" panose="020B0609040504020204" pitchFamily="49" charset="0"/>
              </a:rPr>
              <a:t>"</a:t>
            </a:r>
            <a:r>
              <a:rPr lang="en-US" altLang="zh-CN" sz="1200" b="0" i="0" dirty="0" err="1">
                <a:solidFill>
                  <a:srgbClr val="50A14F"/>
                </a:solidFill>
                <a:effectLst/>
                <a:latin typeface="Lucida Console" panose="020B0609040504020204" pitchFamily="49" charset="0"/>
              </a:rPr>
              <a:t>valid_index</a:t>
            </a:r>
            <a:r>
              <a:rPr lang="en-US" altLang="zh-CN" sz="1200" b="0" i="0" dirty="0">
                <a:solidFill>
                  <a:srgbClr val="50A14F"/>
                </a:solidFill>
                <a:effectLst/>
                <a:latin typeface="Lucida Console" panose="020B0609040504020204" pitchFamily="49" charset="0"/>
              </a:rPr>
              <a:t>"</a:t>
            </a:r>
            <a:r>
              <a:rPr lang="en-US" altLang="zh-CN" sz="1200" b="0" i="0" dirty="0">
                <a:solidFill>
                  <a:srgbClr val="383A42"/>
                </a:solidFill>
                <a:effectLst/>
                <a:latin typeface="Lucida Console" panose="020B0609040504020204" pitchFamily="49" charset="0"/>
              </a:rPr>
              <a:t>, </a:t>
            </a:r>
            <a:r>
              <a:rPr lang="en-US" altLang="zh-CN" sz="1200" b="0" i="0" dirty="0">
                <a:solidFill>
                  <a:srgbClr val="50A14F"/>
                </a:solidFill>
                <a:effectLst/>
                <a:latin typeface="Lucida Console" panose="020B0609040504020204" pitchFamily="49" charset="0"/>
              </a:rPr>
              <a:t>"</a:t>
            </a:r>
            <a:r>
              <a:rPr lang="en-US" altLang="zh-CN" sz="1200" b="0" i="0" dirty="0" err="1">
                <a:solidFill>
                  <a:srgbClr val="50A14F"/>
                </a:solidFill>
                <a:effectLst/>
                <a:latin typeface="Lucida Console" panose="020B0609040504020204" pitchFamily="49" charset="0"/>
              </a:rPr>
              <a:t>valid_label</a:t>
            </a:r>
            <a:r>
              <a:rPr lang="en-US" altLang="zh-CN" sz="1200" b="0" i="0" dirty="0">
                <a:solidFill>
                  <a:srgbClr val="50A14F"/>
                </a:solidFill>
                <a:effectLst/>
                <a:latin typeface="Lucida Console" panose="020B0609040504020204" pitchFamily="49" charset="0"/>
              </a:rPr>
              <a:t>"</a:t>
            </a:r>
            <a:r>
              <a:rPr lang="en-US" altLang="zh-CN" sz="1200" b="0" i="0" dirty="0">
                <a:solidFill>
                  <a:srgbClr val="383A42"/>
                </a:solidFill>
                <a:effectLst/>
                <a:latin typeface="Lucida Console" panose="020B0609040504020204" pitchFamily="49" charset="0"/>
              </a:rPr>
              <a:t>, </a:t>
            </a:r>
            <a:r>
              <a:rPr lang="en-US" altLang="zh-CN" sz="1200" b="0" i="0" dirty="0">
                <a:solidFill>
                  <a:srgbClr val="50A14F"/>
                </a:solidFill>
                <a:effectLst/>
                <a:latin typeface="Lucida Console" panose="020B0609040504020204" pitchFamily="49" charset="0"/>
              </a:rPr>
              <a:t>"</a:t>
            </a:r>
            <a:r>
              <a:rPr lang="en-US" altLang="zh-CN" sz="1200" b="0" i="0" dirty="0" err="1">
                <a:solidFill>
                  <a:srgbClr val="50A14F"/>
                </a:solidFill>
                <a:effectLst/>
                <a:latin typeface="Lucida Console" panose="020B0609040504020204" pitchFamily="49" charset="0"/>
              </a:rPr>
              <a:t>test_index</a:t>
            </a:r>
            <a:r>
              <a:rPr lang="en-US" altLang="zh-CN" sz="1200" b="0" i="0" dirty="0">
                <a:solidFill>
                  <a:srgbClr val="50A14F"/>
                </a:solidFill>
                <a:effectLst/>
                <a:latin typeface="Lucida Console" panose="020B0609040504020204" pitchFamily="49" charset="0"/>
              </a:rPr>
              <a:t>"</a:t>
            </a:r>
            <a:r>
              <a:rPr lang="en-US" altLang="zh-CN" sz="1200" b="0" i="0" dirty="0">
                <a:solidFill>
                  <a:srgbClr val="383A42"/>
                </a:solidFill>
                <a:effectLst/>
                <a:latin typeface="Lucida Console" panose="020B0609040504020204" pitchFamily="49" charset="0"/>
              </a:rPr>
              <a:t>])</a:t>
            </a:r>
            <a:endParaRPr lang="zh-CN" altLang="en-US" sz="1200" dirty="0"/>
          </a:p>
        </p:txBody>
      </p:sp>
      <p:sp>
        <p:nvSpPr>
          <p:cNvPr id="6" name="文本框 5">
            <a:extLst>
              <a:ext uri="{FF2B5EF4-FFF2-40B4-BE49-F238E27FC236}">
                <a16:creationId xmlns:a16="http://schemas.microsoft.com/office/drawing/2014/main" xmlns="" id="{A0B60DD7-F4EE-4B83-8118-2D7DEBBD77CD}"/>
              </a:ext>
            </a:extLst>
          </p:cNvPr>
          <p:cNvSpPr txBox="1"/>
          <p:nvPr/>
        </p:nvSpPr>
        <p:spPr>
          <a:xfrm>
            <a:off x="1919120" y="3180628"/>
            <a:ext cx="1103647" cy="307777"/>
          </a:xfrm>
          <a:prstGeom prst="rect">
            <a:avLst/>
          </a:prstGeom>
          <a:noFill/>
        </p:spPr>
        <p:txBody>
          <a:bodyPr wrap="square" rtlCol="0">
            <a:spAutoFit/>
          </a:bodyPr>
          <a:lstStyle/>
          <a:p>
            <a:r>
              <a:rPr lang="zh-CN" altLang="en-US" b="1" dirty="0"/>
              <a:t>边数据处理</a:t>
            </a:r>
          </a:p>
        </p:txBody>
      </p:sp>
      <p:sp>
        <p:nvSpPr>
          <p:cNvPr id="7" name="文本框 6">
            <a:extLst>
              <a:ext uri="{FF2B5EF4-FFF2-40B4-BE49-F238E27FC236}">
                <a16:creationId xmlns:a16="http://schemas.microsoft.com/office/drawing/2014/main" xmlns="" id="{4BA4880B-816E-4136-B38A-BEDBD35B2F4C}"/>
              </a:ext>
            </a:extLst>
          </p:cNvPr>
          <p:cNvSpPr txBox="1"/>
          <p:nvPr/>
        </p:nvSpPr>
        <p:spPr>
          <a:xfrm>
            <a:off x="1865969" y="1418580"/>
            <a:ext cx="1647559" cy="307777"/>
          </a:xfrm>
          <a:prstGeom prst="rect">
            <a:avLst/>
          </a:prstGeom>
          <a:noFill/>
        </p:spPr>
        <p:txBody>
          <a:bodyPr wrap="square" rtlCol="0">
            <a:spAutoFit/>
          </a:bodyPr>
          <a:lstStyle/>
          <a:p>
            <a:r>
              <a:rPr lang="zh-CN" altLang="en-US" b="1" dirty="0"/>
              <a:t>创建图对象</a:t>
            </a:r>
            <a:r>
              <a:rPr lang="en-US" altLang="zh-CN" b="1" dirty="0"/>
              <a:t>graph</a:t>
            </a:r>
            <a:endParaRPr lang="zh-CN" altLang="en-US" b="1" dirty="0"/>
          </a:p>
        </p:txBody>
      </p:sp>
      <p:sp>
        <p:nvSpPr>
          <p:cNvPr id="9" name="文本框 8">
            <a:extLst>
              <a:ext uri="{FF2B5EF4-FFF2-40B4-BE49-F238E27FC236}">
                <a16:creationId xmlns:a16="http://schemas.microsoft.com/office/drawing/2014/main" xmlns="" id="{6217D941-87CB-4FCE-BFDC-8022E2F26464}"/>
              </a:ext>
            </a:extLst>
          </p:cNvPr>
          <p:cNvSpPr txBox="1"/>
          <p:nvPr/>
        </p:nvSpPr>
        <p:spPr>
          <a:xfrm>
            <a:off x="888539" y="2137611"/>
            <a:ext cx="3602421" cy="646331"/>
          </a:xfrm>
          <a:prstGeom prst="rect">
            <a:avLst/>
          </a:prstGeom>
          <a:noFill/>
        </p:spPr>
        <p:txBody>
          <a:bodyPr wrap="square">
            <a:spAutoFit/>
          </a:bodyPr>
          <a:lstStyle/>
          <a:p>
            <a:r>
              <a:rPr lang="zh-CN" altLang="en-US" dirty="0"/>
              <a:t>添加对象属性：</a:t>
            </a:r>
            <a:endParaRPr lang="en-US" altLang="zh-CN" dirty="0"/>
          </a:p>
          <a:p>
            <a:r>
              <a:rPr lang="en-US" altLang="zh-CN" sz="1100" dirty="0"/>
              <a:t>graph = </a:t>
            </a:r>
            <a:r>
              <a:rPr lang="en-US" altLang="zh-CN" sz="1100" dirty="0" err="1"/>
              <a:t>pgl.graph.Graph</a:t>
            </a:r>
            <a:r>
              <a:rPr lang="en-US" altLang="zh-CN" sz="1100" dirty="0"/>
              <a:t>(</a:t>
            </a:r>
            <a:r>
              <a:rPr lang="en-US" altLang="zh-CN" sz="1100" dirty="0" err="1"/>
              <a:t>num_nodes</a:t>
            </a:r>
            <a:r>
              <a:rPr lang="en-US" altLang="zh-CN" sz="1100" dirty="0"/>
              <a:t>=</a:t>
            </a:r>
            <a:r>
              <a:rPr lang="en-US" altLang="zh-CN" sz="1100" dirty="0" err="1"/>
              <a:t>num_nodes</a:t>
            </a:r>
            <a:r>
              <a:rPr lang="en-US" altLang="zh-CN" sz="1100" dirty="0"/>
              <a:t>, edges=edges, </a:t>
            </a:r>
            <a:r>
              <a:rPr lang="en-US" altLang="zh-CN" sz="1100" dirty="0" err="1"/>
              <a:t>node_feat</a:t>
            </a:r>
            <a:r>
              <a:rPr lang="en-US" altLang="zh-CN" sz="1100" dirty="0"/>
              <a:t>={"feat": </a:t>
            </a:r>
            <a:r>
              <a:rPr lang="en-US" altLang="zh-CN" sz="1100" dirty="0" err="1"/>
              <a:t>node_feat</a:t>
            </a:r>
            <a:r>
              <a:rPr lang="en-US" altLang="zh-CN" sz="1100" dirty="0"/>
              <a:t>})</a:t>
            </a:r>
            <a:endParaRPr lang="zh-CN" altLang="en-US" sz="1100" dirty="0"/>
          </a:p>
        </p:txBody>
      </p:sp>
      <p:grpSp>
        <p:nvGrpSpPr>
          <p:cNvPr id="10" name="组合 9">
            <a:extLst>
              <a:ext uri="{FF2B5EF4-FFF2-40B4-BE49-F238E27FC236}">
                <a16:creationId xmlns:a16="http://schemas.microsoft.com/office/drawing/2014/main" xmlns="" id="{64F96691-EE8D-4576-87A0-C3BC9C338C8F}"/>
              </a:ext>
            </a:extLst>
          </p:cNvPr>
          <p:cNvGrpSpPr/>
          <p:nvPr/>
        </p:nvGrpSpPr>
        <p:grpSpPr>
          <a:xfrm>
            <a:off x="1054282" y="3032490"/>
            <a:ext cx="602227" cy="602227"/>
            <a:chOff x="1201568" y="2978687"/>
            <a:chExt cx="602227" cy="602227"/>
          </a:xfrm>
          <a:solidFill>
            <a:schemeClr val="bg1"/>
          </a:solidFill>
        </p:grpSpPr>
        <p:sp>
          <p:nvSpPr>
            <p:cNvPr id="11" name="泪滴形 10">
              <a:extLst>
                <a:ext uri="{FF2B5EF4-FFF2-40B4-BE49-F238E27FC236}">
                  <a16:creationId xmlns:a16="http://schemas.microsoft.com/office/drawing/2014/main" xmlns="" id="{62581C34-9097-4A46-B5A9-C92E0675453C}"/>
                </a:ext>
              </a:extLst>
            </p:cNvPr>
            <p:cNvSpPr/>
            <p:nvPr/>
          </p:nvSpPr>
          <p:spPr>
            <a:xfrm>
              <a:off x="1201568" y="2978687"/>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Freeform 36">
              <a:extLst>
                <a:ext uri="{FF2B5EF4-FFF2-40B4-BE49-F238E27FC236}">
                  <a16:creationId xmlns:a16="http://schemas.microsoft.com/office/drawing/2014/main" xmlns="" id="{D74094FC-7DFE-4F0D-9EE5-5458B5344F66}"/>
                </a:ext>
              </a:extLst>
            </p:cNvPr>
            <p:cNvSpPr/>
            <p:nvPr/>
          </p:nvSpPr>
          <p:spPr>
            <a:xfrm>
              <a:off x="1311282" y="3111644"/>
              <a:ext cx="382799" cy="336313"/>
            </a:xfrm>
            <a:custGeom>
              <a:avLst/>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34" h="117">
                  <a:moveTo>
                    <a:pt x="134" y="20"/>
                  </a:moveTo>
                  <a:cubicBezTo>
                    <a:pt x="134" y="9"/>
                    <a:pt x="125" y="0"/>
                    <a:pt x="114" y="0"/>
                  </a:cubicBezTo>
                  <a:cubicBezTo>
                    <a:pt x="103" y="0"/>
                    <a:pt x="94" y="9"/>
                    <a:pt x="94" y="20"/>
                  </a:cubicBezTo>
                  <a:cubicBezTo>
                    <a:pt x="94" y="26"/>
                    <a:pt x="96" y="31"/>
                    <a:pt x="100" y="34"/>
                  </a:cubicBezTo>
                  <a:cubicBezTo>
                    <a:pt x="77" y="89"/>
                    <a:pt x="77" y="89"/>
                    <a:pt x="77" y="89"/>
                  </a:cubicBezTo>
                  <a:cubicBezTo>
                    <a:pt x="58" y="47"/>
                    <a:pt x="58" y="47"/>
                    <a:pt x="58" y="47"/>
                  </a:cubicBezTo>
                  <a:cubicBezTo>
                    <a:pt x="42" y="45"/>
                    <a:pt x="42" y="45"/>
                    <a:pt x="42" y="45"/>
                  </a:cubicBezTo>
                  <a:cubicBezTo>
                    <a:pt x="27" y="63"/>
                    <a:pt x="27" y="63"/>
                    <a:pt x="27" y="63"/>
                  </a:cubicBezTo>
                  <a:cubicBezTo>
                    <a:pt x="25" y="62"/>
                    <a:pt x="23" y="62"/>
                    <a:pt x="21" y="62"/>
                  </a:cubicBezTo>
                  <a:cubicBezTo>
                    <a:pt x="9" y="62"/>
                    <a:pt x="0" y="71"/>
                    <a:pt x="0" y="82"/>
                  </a:cubicBezTo>
                  <a:cubicBezTo>
                    <a:pt x="0" y="93"/>
                    <a:pt x="9" y="102"/>
                    <a:pt x="21" y="102"/>
                  </a:cubicBezTo>
                  <a:cubicBezTo>
                    <a:pt x="32" y="102"/>
                    <a:pt x="41" y="93"/>
                    <a:pt x="41" y="82"/>
                  </a:cubicBezTo>
                  <a:cubicBezTo>
                    <a:pt x="41" y="81"/>
                    <a:pt x="41" y="79"/>
                    <a:pt x="40" y="78"/>
                  </a:cubicBezTo>
                  <a:cubicBezTo>
                    <a:pt x="47" y="70"/>
                    <a:pt x="47" y="70"/>
                    <a:pt x="47" y="70"/>
                  </a:cubicBezTo>
                  <a:cubicBezTo>
                    <a:pt x="69" y="117"/>
                    <a:pt x="69" y="117"/>
                    <a:pt x="69" y="117"/>
                  </a:cubicBezTo>
                  <a:cubicBezTo>
                    <a:pt x="86" y="117"/>
                    <a:pt x="86" y="117"/>
                    <a:pt x="86" y="117"/>
                  </a:cubicBezTo>
                  <a:cubicBezTo>
                    <a:pt x="119" y="39"/>
                    <a:pt x="119" y="39"/>
                    <a:pt x="119" y="39"/>
                  </a:cubicBezTo>
                  <a:cubicBezTo>
                    <a:pt x="128" y="37"/>
                    <a:pt x="134" y="29"/>
                    <a:pt x="134" y="20"/>
                  </a:cubicBezTo>
                  <a:close/>
                </a:path>
              </a:pathLst>
            </a:custGeom>
            <a:grpFill/>
            <a:ln w="9525">
              <a:noFill/>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13" name="组合 12">
            <a:extLst>
              <a:ext uri="{FF2B5EF4-FFF2-40B4-BE49-F238E27FC236}">
                <a16:creationId xmlns:a16="http://schemas.microsoft.com/office/drawing/2014/main" xmlns="" id="{C1267A43-4355-44D4-9A83-36CDD199EB79}"/>
              </a:ext>
            </a:extLst>
          </p:cNvPr>
          <p:cNvGrpSpPr/>
          <p:nvPr/>
        </p:nvGrpSpPr>
        <p:grpSpPr>
          <a:xfrm>
            <a:off x="4886932" y="3031955"/>
            <a:ext cx="602227" cy="602227"/>
            <a:chOff x="4440068" y="3016787"/>
            <a:chExt cx="602227" cy="602227"/>
          </a:xfrm>
          <a:solidFill>
            <a:schemeClr val="bg1"/>
          </a:solidFill>
        </p:grpSpPr>
        <p:sp>
          <p:nvSpPr>
            <p:cNvPr id="14" name="泪滴形 13">
              <a:extLst>
                <a:ext uri="{FF2B5EF4-FFF2-40B4-BE49-F238E27FC236}">
                  <a16:creationId xmlns:a16="http://schemas.microsoft.com/office/drawing/2014/main" xmlns="" id="{63E96621-20D9-4A9C-952F-BE43D91BEFA8}"/>
                </a:ext>
              </a:extLst>
            </p:cNvPr>
            <p:cNvSpPr/>
            <p:nvPr/>
          </p:nvSpPr>
          <p:spPr>
            <a:xfrm>
              <a:off x="4440068" y="3016787"/>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5" name="组合 14">
              <a:extLst>
                <a:ext uri="{FF2B5EF4-FFF2-40B4-BE49-F238E27FC236}">
                  <a16:creationId xmlns:a16="http://schemas.microsoft.com/office/drawing/2014/main" xmlns="" id="{B1FDA856-23DD-4905-B1CD-E96650E6B204}"/>
                </a:ext>
              </a:extLst>
            </p:cNvPr>
            <p:cNvGrpSpPr/>
            <p:nvPr/>
          </p:nvGrpSpPr>
          <p:grpSpPr>
            <a:xfrm>
              <a:off x="4571197" y="3149450"/>
              <a:ext cx="339968" cy="336901"/>
              <a:chOff x="4735830" y="4453890"/>
              <a:chExt cx="176213" cy="174625"/>
            </a:xfrm>
            <a:grpFill/>
          </p:grpSpPr>
          <p:sp>
            <p:nvSpPr>
              <p:cNvPr id="16" name="Oval 42">
                <a:extLst>
                  <a:ext uri="{FF2B5EF4-FFF2-40B4-BE49-F238E27FC236}">
                    <a16:creationId xmlns:a16="http://schemas.microsoft.com/office/drawing/2014/main" xmlns="" id="{C47BBB2F-F9B0-4E88-AAF0-341883D22306}"/>
                  </a:ext>
                </a:extLst>
              </p:cNvPr>
              <p:cNvSpPr/>
              <p:nvPr/>
            </p:nvSpPr>
            <p:spPr>
              <a:xfrm>
                <a:off x="4735830" y="4472940"/>
                <a:ext cx="73025" cy="69850"/>
              </a:xfrm>
              <a:prstGeom prst="ellipse">
                <a:avLst/>
              </a:prstGeom>
              <a:grpFill/>
              <a:ln w="9525">
                <a:noFill/>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17" name="Oval 43">
                <a:extLst>
                  <a:ext uri="{FF2B5EF4-FFF2-40B4-BE49-F238E27FC236}">
                    <a16:creationId xmlns:a16="http://schemas.microsoft.com/office/drawing/2014/main" xmlns="" id="{EFCBF55A-4561-45B5-B756-4BF239392E28}"/>
                  </a:ext>
                </a:extLst>
              </p:cNvPr>
              <p:cNvSpPr/>
              <p:nvPr/>
            </p:nvSpPr>
            <p:spPr>
              <a:xfrm>
                <a:off x="4823143" y="4453890"/>
                <a:ext cx="88900" cy="88900"/>
              </a:xfrm>
              <a:prstGeom prst="ellipse">
                <a:avLst/>
              </a:prstGeom>
              <a:grpFill/>
              <a:ln w="9525">
                <a:noFill/>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18" name="Oval 44">
                <a:extLst>
                  <a:ext uri="{FF2B5EF4-FFF2-40B4-BE49-F238E27FC236}">
                    <a16:creationId xmlns:a16="http://schemas.microsoft.com/office/drawing/2014/main" xmlns="" id="{E5039F7F-CA61-49ED-B1F7-A61FF2086081}"/>
                  </a:ext>
                </a:extLst>
              </p:cNvPr>
              <p:cNvSpPr/>
              <p:nvPr/>
            </p:nvSpPr>
            <p:spPr>
              <a:xfrm>
                <a:off x="4735830" y="4557078"/>
                <a:ext cx="73025" cy="71437"/>
              </a:xfrm>
              <a:prstGeom prst="ellipse">
                <a:avLst/>
              </a:prstGeom>
              <a:grpFill/>
              <a:ln w="9525">
                <a:noFill/>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19" name="Oval 45">
                <a:extLst>
                  <a:ext uri="{FF2B5EF4-FFF2-40B4-BE49-F238E27FC236}">
                    <a16:creationId xmlns:a16="http://schemas.microsoft.com/office/drawing/2014/main" xmlns="" id="{9F3D0B7C-2712-4299-A2C5-26A1ED6633E6}"/>
                  </a:ext>
                </a:extLst>
              </p:cNvPr>
              <p:cNvSpPr/>
              <p:nvPr/>
            </p:nvSpPr>
            <p:spPr>
              <a:xfrm>
                <a:off x="4823143" y="4557078"/>
                <a:ext cx="71437" cy="71437"/>
              </a:xfrm>
              <a:prstGeom prst="ellipse">
                <a:avLst/>
              </a:prstGeom>
              <a:grpFill/>
              <a:ln w="9525">
                <a:noFill/>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grpSp>
      </p:grpSp>
      <p:grpSp>
        <p:nvGrpSpPr>
          <p:cNvPr id="20" name="组合 19">
            <a:extLst>
              <a:ext uri="{FF2B5EF4-FFF2-40B4-BE49-F238E27FC236}">
                <a16:creationId xmlns:a16="http://schemas.microsoft.com/office/drawing/2014/main" xmlns="" id="{8C1D5BE2-3202-436C-B578-46519397F9B5}"/>
              </a:ext>
            </a:extLst>
          </p:cNvPr>
          <p:cNvGrpSpPr/>
          <p:nvPr/>
        </p:nvGrpSpPr>
        <p:grpSpPr>
          <a:xfrm>
            <a:off x="1051720" y="1279919"/>
            <a:ext cx="602227" cy="602227"/>
            <a:chOff x="1201568" y="1323581"/>
            <a:chExt cx="602227" cy="602227"/>
          </a:xfrm>
          <a:solidFill>
            <a:schemeClr val="bg1"/>
          </a:solidFill>
        </p:grpSpPr>
        <p:sp>
          <p:nvSpPr>
            <p:cNvPr id="21" name="泪滴形 20">
              <a:extLst>
                <a:ext uri="{FF2B5EF4-FFF2-40B4-BE49-F238E27FC236}">
                  <a16:creationId xmlns:a16="http://schemas.microsoft.com/office/drawing/2014/main" xmlns="" id="{A36A65B4-9A59-4222-B5ED-8E2795FAE401}"/>
                </a:ext>
              </a:extLst>
            </p:cNvPr>
            <p:cNvSpPr/>
            <p:nvPr/>
          </p:nvSpPr>
          <p:spPr>
            <a:xfrm>
              <a:off x="1201568" y="1323581"/>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2" name="组合 21">
              <a:extLst>
                <a:ext uri="{FF2B5EF4-FFF2-40B4-BE49-F238E27FC236}">
                  <a16:creationId xmlns:a16="http://schemas.microsoft.com/office/drawing/2014/main" xmlns="" id="{9F69B1DF-F5A0-4C22-A8D7-C7684AE7B709}"/>
                </a:ext>
              </a:extLst>
            </p:cNvPr>
            <p:cNvGrpSpPr/>
            <p:nvPr/>
          </p:nvGrpSpPr>
          <p:grpSpPr>
            <a:xfrm>
              <a:off x="1370273" y="1442634"/>
              <a:ext cx="264816" cy="364121"/>
              <a:chOff x="6766243" y="2767965"/>
              <a:chExt cx="139700" cy="192088"/>
            </a:xfrm>
            <a:grpFill/>
          </p:grpSpPr>
          <p:sp>
            <p:nvSpPr>
              <p:cNvPr id="23" name="Rectangle 27">
                <a:extLst>
                  <a:ext uri="{FF2B5EF4-FFF2-40B4-BE49-F238E27FC236}">
                    <a16:creationId xmlns:a16="http://schemas.microsoft.com/office/drawing/2014/main" xmlns="" id="{492AEC0E-840B-40DE-B0C8-BD59E01D05A5}"/>
                  </a:ext>
                </a:extLst>
              </p:cNvPr>
              <p:cNvSpPr/>
              <p:nvPr/>
            </p:nvSpPr>
            <p:spPr>
              <a:xfrm>
                <a:off x="6766243" y="2807653"/>
                <a:ext cx="22225" cy="152400"/>
              </a:xfrm>
              <a:prstGeom prst="rect">
                <a:avLst/>
              </a:prstGeom>
              <a:grpFill/>
              <a:ln w="9525">
                <a:noFill/>
                <a:miter/>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24" name="Rectangle 28">
                <a:extLst>
                  <a:ext uri="{FF2B5EF4-FFF2-40B4-BE49-F238E27FC236}">
                    <a16:creationId xmlns:a16="http://schemas.microsoft.com/office/drawing/2014/main" xmlns="" id="{6A3E5BE0-423E-4826-8AA2-CF88F0A6CE2D}"/>
                  </a:ext>
                </a:extLst>
              </p:cNvPr>
              <p:cNvSpPr/>
              <p:nvPr/>
            </p:nvSpPr>
            <p:spPr>
              <a:xfrm>
                <a:off x="6807518" y="2783840"/>
                <a:ext cx="20637" cy="176213"/>
              </a:xfrm>
              <a:prstGeom prst="rect">
                <a:avLst/>
              </a:prstGeom>
              <a:grpFill/>
              <a:ln w="9525">
                <a:noFill/>
                <a:miter/>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25" name="Rectangle 29">
                <a:extLst>
                  <a:ext uri="{FF2B5EF4-FFF2-40B4-BE49-F238E27FC236}">
                    <a16:creationId xmlns:a16="http://schemas.microsoft.com/office/drawing/2014/main" xmlns="" id="{DBE1020D-E6B8-4440-9EC1-3E48E6A9CB5C}"/>
                  </a:ext>
                </a:extLst>
              </p:cNvPr>
              <p:cNvSpPr/>
              <p:nvPr/>
            </p:nvSpPr>
            <p:spPr>
              <a:xfrm>
                <a:off x="6844030" y="2767965"/>
                <a:ext cx="22225" cy="192088"/>
              </a:xfrm>
              <a:prstGeom prst="rect">
                <a:avLst/>
              </a:prstGeom>
              <a:grpFill/>
              <a:ln w="9525">
                <a:noFill/>
                <a:miter/>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sp>
            <p:nvSpPr>
              <p:cNvPr id="26" name="Rectangle 30">
                <a:extLst>
                  <a:ext uri="{FF2B5EF4-FFF2-40B4-BE49-F238E27FC236}">
                    <a16:creationId xmlns:a16="http://schemas.microsoft.com/office/drawing/2014/main" xmlns="" id="{254475D0-3BC2-448A-803E-5C640F3235C3}"/>
                  </a:ext>
                </a:extLst>
              </p:cNvPr>
              <p:cNvSpPr/>
              <p:nvPr/>
            </p:nvSpPr>
            <p:spPr>
              <a:xfrm>
                <a:off x="6882130" y="2866390"/>
                <a:ext cx="23813" cy="93663"/>
              </a:xfrm>
              <a:prstGeom prst="rect">
                <a:avLst/>
              </a:prstGeom>
              <a:grpFill/>
              <a:ln w="9525">
                <a:noFill/>
                <a:miter/>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grpSp>
      </p:grpSp>
      <p:grpSp>
        <p:nvGrpSpPr>
          <p:cNvPr id="27" name="组合 26">
            <a:extLst>
              <a:ext uri="{FF2B5EF4-FFF2-40B4-BE49-F238E27FC236}">
                <a16:creationId xmlns:a16="http://schemas.microsoft.com/office/drawing/2014/main" xmlns="" id="{351E727B-05DE-4079-8B3B-FD8DDF65DA61}"/>
              </a:ext>
            </a:extLst>
          </p:cNvPr>
          <p:cNvGrpSpPr/>
          <p:nvPr/>
        </p:nvGrpSpPr>
        <p:grpSpPr>
          <a:xfrm>
            <a:off x="4885400" y="1279918"/>
            <a:ext cx="602227" cy="602227"/>
            <a:chOff x="4440068" y="1361681"/>
            <a:chExt cx="602227" cy="602227"/>
          </a:xfrm>
          <a:solidFill>
            <a:schemeClr val="bg1"/>
          </a:solidFill>
        </p:grpSpPr>
        <p:sp>
          <p:nvSpPr>
            <p:cNvPr id="28" name="泪滴形 27">
              <a:extLst>
                <a:ext uri="{FF2B5EF4-FFF2-40B4-BE49-F238E27FC236}">
                  <a16:creationId xmlns:a16="http://schemas.microsoft.com/office/drawing/2014/main" xmlns="" id="{96A71012-B507-4D71-8D6E-5D1185B28873}"/>
                </a:ext>
              </a:extLst>
            </p:cNvPr>
            <p:cNvSpPr/>
            <p:nvPr/>
          </p:nvSpPr>
          <p:spPr>
            <a:xfrm>
              <a:off x="4440068" y="1361681"/>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9" name="组合 28">
              <a:extLst>
                <a:ext uri="{FF2B5EF4-FFF2-40B4-BE49-F238E27FC236}">
                  <a16:creationId xmlns:a16="http://schemas.microsoft.com/office/drawing/2014/main" xmlns="" id="{D95D0EE2-14B6-4F1E-B9E4-4109F57031E6}"/>
                </a:ext>
              </a:extLst>
            </p:cNvPr>
            <p:cNvGrpSpPr/>
            <p:nvPr/>
          </p:nvGrpSpPr>
          <p:grpSpPr>
            <a:xfrm>
              <a:off x="4565190" y="1486803"/>
              <a:ext cx="351983" cy="351983"/>
              <a:chOff x="4953318" y="2640965"/>
              <a:chExt cx="227012" cy="227013"/>
            </a:xfrm>
            <a:grpFill/>
          </p:grpSpPr>
          <p:sp>
            <p:nvSpPr>
              <p:cNvPr id="30" name="Freeform 21">
                <a:extLst>
                  <a:ext uri="{FF2B5EF4-FFF2-40B4-BE49-F238E27FC236}">
                    <a16:creationId xmlns:a16="http://schemas.microsoft.com/office/drawing/2014/main" xmlns="" id="{03358014-070F-449B-B1DB-5DC8877C524E}"/>
                  </a:ext>
                </a:extLst>
              </p:cNvPr>
              <p:cNvSpPr/>
              <p:nvPr/>
            </p:nvSpPr>
            <p:spPr>
              <a:xfrm>
                <a:off x="4953318" y="2658428"/>
                <a:ext cx="211137" cy="20955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0"/>
                  </a:cxn>
                </a:cxnLst>
                <a:rect l="0" t="0" r="0" b="0"/>
                <a:pathLst>
                  <a:path w="129" h="128">
                    <a:moveTo>
                      <a:pt x="62" y="0"/>
                    </a:moveTo>
                    <a:cubicBezTo>
                      <a:pt x="48" y="1"/>
                      <a:pt x="35" y="7"/>
                      <a:pt x="24" y="18"/>
                    </a:cubicBezTo>
                    <a:cubicBezTo>
                      <a:pt x="0" y="42"/>
                      <a:pt x="0" y="80"/>
                      <a:pt x="24" y="104"/>
                    </a:cubicBezTo>
                    <a:cubicBezTo>
                      <a:pt x="48" y="128"/>
                      <a:pt x="87" y="128"/>
                      <a:pt x="111" y="104"/>
                    </a:cubicBezTo>
                    <a:cubicBezTo>
                      <a:pt x="122" y="94"/>
                      <a:pt x="127" y="80"/>
                      <a:pt x="129" y="66"/>
                    </a:cubicBezTo>
                    <a:cubicBezTo>
                      <a:pt x="62" y="66"/>
                      <a:pt x="62" y="66"/>
                      <a:pt x="62" y="66"/>
                    </a:cubicBezTo>
                    <a:lnTo>
                      <a:pt x="62" y="0"/>
                    </a:lnTo>
                    <a:close/>
                  </a:path>
                </a:pathLst>
              </a:custGeom>
              <a:grpFill/>
              <a:ln w="9525">
                <a:noFill/>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1" name="Freeform 22">
                <a:extLst>
                  <a:ext uri="{FF2B5EF4-FFF2-40B4-BE49-F238E27FC236}">
                    <a16:creationId xmlns:a16="http://schemas.microsoft.com/office/drawing/2014/main" xmlns="" id="{370270D9-C462-48DA-B680-60FF092729F8}"/>
                  </a:ext>
                </a:extLst>
              </p:cNvPr>
              <p:cNvSpPr/>
              <p:nvPr/>
            </p:nvSpPr>
            <p:spPr>
              <a:xfrm>
                <a:off x="5070793" y="2640965"/>
                <a:ext cx="109537" cy="109538"/>
              </a:xfrm>
              <a:custGeom>
                <a:avLst/>
                <a:gdLst/>
                <a:ahLst/>
                <a:cxnLst>
                  <a:cxn ang="0">
                    <a:pos x="2147483647" y="2147483647"/>
                  </a:cxn>
                  <a:cxn ang="0">
                    <a:pos x="0" y="2147483647"/>
                  </a:cxn>
                  <a:cxn ang="0">
                    <a:pos x="0" y="2147483647"/>
                  </a:cxn>
                  <a:cxn ang="0">
                    <a:pos x="2147483647" y="2147483647"/>
                  </a:cxn>
                  <a:cxn ang="0">
                    <a:pos x="2147483647" y="2147483647"/>
                  </a:cxn>
                </a:cxnLst>
                <a:rect l="0" t="0" r="0" b="0"/>
                <a:pathLst>
                  <a:path w="68" h="68">
                    <a:moveTo>
                      <a:pt x="49" y="20"/>
                    </a:moveTo>
                    <a:cubicBezTo>
                      <a:pt x="35" y="6"/>
                      <a:pt x="18" y="0"/>
                      <a:pt x="0" y="2"/>
                    </a:cubicBezTo>
                    <a:cubicBezTo>
                      <a:pt x="0" y="68"/>
                      <a:pt x="0" y="68"/>
                      <a:pt x="0" y="68"/>
                    </a:cubicBezTo>
                    <a:cubicBezTo>
                      <a:pt x="66" y="68"/>
                      <a:pt x="66" y="68"/>
                      <a:pt x="66" y="68"/>
                    </a:cubicBezTo>
                    <a:cubicBezTo>
                      <a:pt x="68" y="51"/>
                      <a:pt x="62" y="33"/>
                      <a:pt x="49" y="20"/>
                    </a:cubicBezTo>
                    <a:close/>
                  </a:path>
                </a:pathLst>
              </a:custGeom>
              <a:grpFill/>
              <a:ln w="9525">
                <a:noFill/>
              </a:ln>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sp>
        <p:nvSpPr>
          <p:cNvPr id="3" name="文本框 2">
            <a:extLst>
              <a:ext uri="{FF2B5EF4-FFF2-40B4-BE49-F238E27FC236}">
                <a16:creationId xmlns:a16="http://schemas.microsoft.com/office/drawing/2014/main" xmlns="" id="{38862254-8318-4A67-9BBC-325236C95D70}"/>
              </a:ext>
            </a:extLst>
          </p:cNvPr>
          <p:cNvSpPr txBox="1"/>
          <p:nvPr/>
        </p:nvSpPr>
        <p:spPr>
          <a:xfrm>
            <a:off x="1220425" y="3898446"/>
            <a:ext cx="2382026" cy="738664"/>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添加自环边</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有向图转为无向图</a:t>
            </a:r>
          </a:p>
        </p:txBody>
      </p:sp>
      <p:sp>
        <p:nvSpPr>
          <p:cNvPr id="32" name="文本框 31">
            <a:extLst>
              <a:ext uri="{FF2B5EF4-FFF2-40B4-BE49-F238E27FC236}">
                <a16:creationId xmlns:a16="http://schemas.microsoft.com/office/drawing/2014/main" xmlns="" id="{2D23F455-373A-49AB-BE03-6F36CE811ACD}"/>
              </a:ext>
            </a:extLst>
          </p:cNvPr>
          <p:cNvSpPr txBox="1"/>
          <p:nvPr/>
        </p:nvSpPr>
        <p:spPr>
          <a:xfrm>
            <a:off x="5774916" y="1398972"/>
            <a:ext cx="1103647" cy="307777"/>
          </a:xfrm>
          <a:prstGeom prst="rect">
            <a:avLst/>
          </a:prstGeom>
          <a:noFill/>
        </p:spPr>
        <p:txBody>
          <a:bodyPr wrap="square" rtlCol="0">
            <a:spAutoFit/>
          </a:bodyPr>
          <a:lstStyle/>
          <a:p>
            <a:r>
              <a:rPr lang="zh-CN" altLang="en-US" b="1" dirty="0"/>
              <a:t>数据集划分</a:t>
            </a:r>
          </a:p>
        </p:txBody>
      </p:sp>
      <p:pic>
        <p:nvPicPr>
          <p:cNvPr id="8" name="图片 7">
            <a:extLst>
              <a:ext uri="{FF2B5EF4-FFF2-40B4-BE49-F238E27FC236}">
                <a16:creationId xmlns:a16="http://schemas.microsoft.com/office/drawing/2014/main" xmlns="" id="{8E20EB8B-8F14-4283-B7A4-B687A5142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426" y="1989168"/>
            <a:ext cx="3339369" cy="874762"/>
          </a:xfrm>
          <a:prstGeom prst="rect">
            <a:avLst/>
          </a:prstGeom>
        </p:spPr>
      </p:pic>
    </p:spTree>
    <p:extLst>
      <p:ext uri="{BB962C8B-B14F-4D97-AF65-F5344CB8AC3E}">
        <p14:creationId xmlns:p14="http://schemas.microsoft.com/office/powerpoint/2010/main" val="349967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求解思路</a:t>
            </a: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64568" y="583093"/>
            <a:ext cx="3137398" cy="746358"/>
          </a:xfrm>
          <a:prstGeom prst="rect">
            <a:avLst/>
          </a:prstGeom>
          <a:noFill/>
        </p:spPr>
        <p:txBody>
          <a:bodyPr wrap="square" lIns="68580" tIns="34290" rIns="68580" bIns="34290" rtlCol="0">
            <a:spAutoFit/>
          </a:bodyPr>
          <a:lstStyle/>
          <a:p>
            <a:r>
              <a:rPr lang="zh-CN" altLang="en-US" sz="2800" b="1" dirty="0">
                <a:solidFill>
                  <a:srgbClr val="1B4367"/>
                </a:solidFill>
                <a:cs typeface="+mn-ea"/>
                <a:sym typeface="+mn-lt"/>
              </a:rPr>
              <a:t>   图卷积网络</a:t>
            </a:r>
            <a:endParaRPr lang="en-US" altLang="zh-CN" sz="2800" b="1" dirty="0">
              <a:solidFill>
                <a:srgbClr val="1B4367"/>
              </a:solidFill>
              <a:cs typeface="+mn-ea"/>
              <a:sym typeface="+mn-lt"/>
            </a:endParaRPr>
          </a:p>
          <a:p>
            <a:r>
              <a:rPr lang="en-US" altLang="zh-CN" sz="1600" b="1" dirty="0">
                <a:solidFill>
                  <a:schemeClr val="bg1">
                    <a:lumMod val="65000"/>
                  </a:schemeClr>
                </a:solidFill>
                <a:cs typeface="+mn-ea"/>
                <a:sym typeface="+mn-lt"/>
              </a:rPr>
              <a:t>Graph Convolution Network</a:t>
            </a:r>
            <a:endParaRPr lang="zh-CN" altLang="en-US" sz="1600" b="1" dirty="0">
              <a:solidFill>
                <a:schemeClr val="bg1">
                  <a:lumMod val="65000"/>
                </a:schemeClr>
              </a:solidFill>
              <a:cs typeface="+mn-ea"/>
              <a:sym typeface="+mn-lt"/>
            </a:endParaRPr>
          </a:p>
        </p:txBody>
      </p:sp>
      <p:pic>
        <p:nvPicPr>
          <p:cNvPr id="7" name="图片 6">
            <a:extLst>
              <a:ext uri="{FF2B5EF4-FFF2-40B4-BE49-F238E27FC236}">
                <a16:creationId xmlns:a16="http://schemas.microsoft.com/office/drawing/2014/main" xmlns="" id="{261D71C8-1072-43EC-921F-B703CB144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35" y="2835155"/>
            <a:ext cx="3016831" cy="1613783"/>
          </a:xfrm>
          <a:prstGeom prst="rect">
            <a:avLst/>
          </a:prstGeom>
        </p:spPr>
      </p:pic>
      <p:sp>
        <p:nvSpPr>
          <p:cNvPr id="8" name="文本框 7">
            <a:extLst>
              <a:ext uri="{FF2B5EF4-FFF2-40B4-BE49-F238E27FC236}">
                <a16:creationId xmlns:a16="http://schemas.microsoft.com/office/drawing/2014/main" xmlns="" id="{1786F1B6-F771-48B0-83FB-BA28011FC798}"/>
              </a:ext>
            </a:extLst>
          </p:cNvPr>
          <p:cNvSpPr txBox="1"/>
          <p:nvPr/>
        </p:nvSpPr>
        <p:spPr>
          <a:xfrm>
            <a:off x="4572000" y="1941156"/>
            <a:ext cx="3925824" cy="1384995"/>
          </a:xfrm>
          <a:prstGeom prst="rect">
            <a:avLst/>
          </a:prstGeom>
          <a:noFill/>
        </p:spPr>
        <p:txBody>
          <a:bodyPr wrap="square" rtlCol="0">
            <a:spAutoFit/>
          </a:bodyPr>
          <a:lstStyle/>
          <a:p>
            <a:r>
              <a:rPr lang="zh-CN" altLang="en-US" dirty="0"/>
              <a:t>图像卷积</a:t>
            </a:r>
            <a:endParaRPr lang="en-US" altLang="zh-CN" dirty="0"/>
          </a:p>
          <a:p>
            <a:r>
              <a:rPr lang="zh-CN" altLang="en-US" dirty="0"/>
              <a:t>将一个像素点周围</a:t>
            </a:r>
            <a:r>
              <a:rPr lang="zh-CN" altLang="en-US" dirty="0">
                <a:solidFill>
                  <a:srgbClr val="FF0000"/>
                </a:solidFill>
              </a:rPr>
              <a:t>像素</a:t>
            </a:r>
            <a:r>
              <a:rPr lang="zh-CN" altLang="en-US" dirty="0"/>
              <a:t>按</a:t>
            </a:r>
            <a:r>
              <a:rPr lang="zh-CN" altLang="en-US" dirty="0">
                <a:solidFill>
                  <a:srgbClr val="FF0000"/>
                </a:solidFill>
              </a:rPr>
              <a:t>权重叠加</a:t>
            </a:r>
            <a:endParaRPr lang="en-US" altLang="zh-CN" dirty="0">
              <a:solidFill>
                <a:srgbClr val="FF0000"/>
              </a:solidFill>
            </a:endParaRPr>
          </a:p>
          <a:p>
            <a:endParaRPr lang="en-US" altLang="zh-CN" dirty="0"/>
          </a:p>
          <a:p>
            <a:r>
              <a:rPr lang="zh-CN" altLang="en-US" dirty="0"/>
              <a:t>图结构卷积</a:t>
            </a:r>
            <a:endParaRPr lang="en-US" altLang="zh-CN" dirty="0"/>
          </a:p>
          <a:p>
            <a:r>
              <a:rPr lang="zh-CN" altLang="en-US" dirty="0"/>
              <a:t>将一个节点周围的</a:t>
            </a:r>
            <a:r>
              <a:rPr lang="zh-CN" altLang="en-US" dirty="0">
                <a:solidFill>
                  <a:srgbClr val="FF0000"/>
                </a:solidFill>
              </a:rPr>
              <a:t>邻居节点</a:t>
            </a:r>
            <a:r>
              <a:rPr lang="zh-CN" altLang="en-US" dirty="0"/>
              <a:t>按照不同</a:t>
            </a:r>
            <a:r>
              <a:rPr lang="zh-CN" altLang="en-US" dirty="0">
                <a:solidFill>
                  <a:srgbClr val="FF0000"/>
                </a:solidFill>
              </a:rPr>
              <a:t>权重叠加</a:t>
            </a:r>
            <a:endParaRPr lang="en-US" altLang="zh-CN" dirty="0">
              <a:solidFill>
                <a:srgbClr val="FF0000"/>
              </a:solidFill>
            </a:endParaRPr>
          </a:p>
          <a:p>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4C440A16-550F-4A5D-9B3A-70A77BFF2C10}"/>
                  </a:ext>
                </a:extLst>
              </p:cNvPr>
              <p:cNvSpPr txBox="1"/>
              <p:nvPr/>
            </p:nvSpPr>
            <p:spPr>
              <a:xfrm>
                <a:off x="3767959" y="3744031"/>
                <a:ext cx="4572000" cy="33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𝐻</m:t>
                              </m:r>
                            </m:e>
                            <m:sup>
                              <m:d>
                                <m:dPr>
                                  <m:ctrlPr>
                                    <a:rPr lang="zh-CN" altLang="en-US" i="1">
                                      <a:latin typeface="Cambria Math" panose="02040503050406030204" pitchFamily="18" charset="0"/>
                                    </a:rPr>
                                  </m:ctrlPr>
                                </m:dPr>
                                <m:e>
                                  <m:r>
                                    <a:rPr lang="zh-CN" altLang="en-US" i="1">
                                      <a:latin typeface="Cambria Math" panose="02040503050406030204" pitchFamily="18" charset="0"/>
                                    </a:rPr>
                                    <m:t>𝑙</m:t>
                                  </m:r>
                                  <m:r>
                                    <a:rPr lang="zh-CN" altLang="en-US" i="0">
                                      <a:latin typeface="Cambria Math" panose="02040503050406030204" pitchFamily="18" charset="0"/>
                                    </a:rPr>
                                    <m:t>+1</m:t>
                                  </m:r>
                                </m:e>
                              </m:d>
                            </m:sup>
                          </m:sSup>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𝐷</m:t>
                                  </m:r>
                                </m:e>
                              </m:acc>
                            </m:e>
                            <m:sup>
                              <m:r>
                                <a:rPr lang="zh-CN" altLang="en-US" i="0">
                                  <a:latin typeface="Cambria Math" panose="02040503050406030204" pitchFamily="18" charset="0"/>
                                </a:rPr>
                                <m:t>−0.5</m:t>
                              </m:r>
                            </m:sup>
                          </m:sSup>
                          <m:acc>
                            <m:accPr>
                              <m:chr m:val="̂"/>
                              <m:ctrlPr>
                                <a:rPr lang="zh-CN" altLang="en-US" i="1">
                                  <a:solidFill>
                                    <a:srgbClr val="836967"/>
                                  </a:solidFill>
                                  <a:latin typeface="Cambria Math" panose="02040503050406030204" pitchFamily="18" charset="0"/>
                                </a:rPr>
                              </m:ctrlPr>
                            </m:accPr>
                            <m:e>
                              <m:r>
                                <m:rPr>
                                  <m:sty m:val="p"/>
                                </m:rPr>
                                <a:rPr lang="zh-CN" altLang="en-US" i="0">
                                  <a:latin typeface="Cambria Math" panose="02040503050406030204" pitchFamily="18" charset="0"/>
                                </a:rPr>
                                <m:t>A</m:t>
                              </m:r>
                            </m:e>
                          </m:acc>
                          <m:sSup>
                            <m:sSupPr>
                              <m:ctrlPr>
                                <a:rPr lang="zh-CN" altLang="en-US" i="1">
                                  <a:solidFill>
                                    <a:srgbClr val="836967"/>
                                  </a:solidFill>
                                  <a:latin typeface="Cambria Math" panose="02040503050406030204" pitchFamily="18" charset="0"/>
                                </a:rPr>
                              </m:ctrlPr>
                            </m:sSup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𝐷</m:t>
                                  </m:r>
                                </m:e>
                              </m:acc>
                            </m:e>
                            <m:sup>
                              <m:r>
                                <a:rPr lang="zh-CN" altLang="en-US" i="0">
                                  <a:latin typeface="Cambria Math" panose="02040503050406030204" pitchFamily="18" charset="0"/>
                                </a:rPr>
                                <m:t>−0.5</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𝐻</m:t>
                              </m:r>
                            </m:e>
                            <m:sup>
                              <m:d>
                                <m:dPr>
                                  <m:ctrlPr>
                                    <a:rPr lang="zh-CN" altLang="en-US" i="1">
                                      <a:latin typeface="Cambria Math" panose="02040503050406030204" pitchFamily="18" charset="0"/>
                                    </a:rPr>
                                  </m:ctrlPr>
                                </m:dPr>
                                <m:e>
                                  <m:r>
                                    <a:rPr lang="zh-CN" altLang="en-US" i="1">
                                      <a:latin typeface="Cambria Math" panose="02040503050406030204" pitchFamily="18" charset="0"/>
                                    </a:rPr>
                                    <m:t>𝑙</m:t>
                                  </m:r>
                                </m:e>
                              </m:d>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𝑊</m:t>
                              </m:r>
                            </m:e>
                            <m:sup>
                              <m:d>
                                <m:dPr>
                                  <m:ctrlPr>
                                    <a:rPr lang="zh-CN" altLang="en-US" i="1">
                                      <a:latin typeface="Cambria Math" panose="02040503050406030204" pitchFamily="18" charset="0"/>
                                    </a:rPr>
                                  </m:ctrlPr>
                                </m:dPr>
                                <m:e>
                                  <m:r>
                                    <a:rPr lang="zh-CN" altLang="en-US" i="1">
                                      <a:latin typeface="Cambria Math" panose="02040503050406030204" pitchFamily="18" charset="0"/>
                                    </a:rPr>
                                    <m:t>𝑙</m:t>
                                  </m:r>
                                </m:e>
                              </m:d>
                            </m:sup>
                          </m:sSup>
                        </m:e>
                      </m:d>
                    </m:oMath>
                  </m:oMathPara>
                </a14:m>
                <a:endParaRPr lang="zh-CN" altLang="en-US" dirty="0"/>
              </a:p>
            </p:txBody>
          </p:sp>
        </mc:Choice>
        <mc:Fallback xmlns="">
          <p:sp>
            <p:nvSpPr>
              <p:cNvPr id="9" name="文本框 8">
                <a:extLst>
                  <a:ext uri="{FF2B5EF4-FFF2-40B4-BE49-F238E27FC236}">
                    <a16:creationId xmlns:a16="http://schemas.microsoft.com/office/drawing/2014/main" id="{4C440A16-550F-4A5D-9B3A-70A77BFF2C10}"/>
                  </a:ext>
                </a:extLst>
              </p:cNvPr>
              <p:cNvSpPr txBox="1">
                <a:spLocks noRot="1" noChangeAspect="1" noMove="1" noResize="1" noEditPoints="1" noAdjustHandles="1" noChangeArrowheads="1" noChangeShapeType="1" noTextEdit="1"/>
              </p:cNvSpPr>
              <p:nvPr/>
            </p:nvSpPr>
            <p:spPr>
              <a:xfrm>
                <a:off x="3767959" y="3744031"/>
                <a:ext cx="4572000" cy="339517"/>
              </a:xfrm>
              <a:prstGeom prst="rect">
                <a:avLst/>
              </a:prstGeom>
              <a:blipFill>
                <a:blip r:embed="rId4"/>
                <a:stretch>
                  <a:fillRect t="-132143" b="-20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743AD381-D62F-44A8-8D41-653B7F8CC7AF}"/>
                  </a:ext>
                </a:extLst>
              </p:cNvPr>
              <p:cNvSpPr txBox="1"/>
              <p:nvPr/>
            </p:nvSpPr>
            <p:spPr>
              <a:xfrm>
                <a:off x="4816366" y="4292132"/>
                <a:ext cx="2735317" cy="313612"/>
              </a:xfrm>
              <a:prstGeom prst="rect">
                <a:avLst/>
              </a:prstGeom>
              <a:noFill/>
            </p:spPr>
            <p:txBody>
              <a:bodyPr wrap="square">
                <a:spAutoFit/>
              </a:bodyPr>
              <a:lstStyle/>
              <a:p>
                <a14:m>
                  <m:oMath xmlns:m="http://schemas.openxmlformats.org/officeDocument/2006/math">
                    <m:acc>
                      <m:accPr>
                        <m:chr m:val="̂"/>
                        <m:ctrlPr>
                          <a:rPr lang="zh-CN" altLang="en-US" i="1" smtClean="0">
                            <a:solidFill>
                              <a:srgbClr val="836967"/>
                            </a:solidFill>
                            <a:latin typeface="Cambria Math" panose="02040503050406030204" pitchFamily="18" charset="0"/>
                          </a:rPr>
                        </m:ctrlPr>
                      </m:accPr>
                      <m:e>
                        <m:r>
                          <a:rPr lang="zh-CN" altLang="en-US" i="1">
                            <a:latin typeface="Cambria Math" panose="02040503050406030204" pitchFamily="18" charset="0"/>
                          </a:rPr>
                          <m:t>𝐷</m:t>
                        </m:r>
                      </m:e>
                    </m:acc>
                  </m:oMath>
                </a14:m>
                <a:r>
                  <a:rPr lang="zh-CN" altLang="en-US" dirty="0">
                    <a:solidFill>
                      <a:schemeClr val="tx1"/>
                    </a:solidFill>
                  </a:rPr>
                  <a:t> 越大，信息量</a:t>
                </a:r>
                <a14:m>
                  <m:oMath xmlns:m="http://schemas.openxmlformats.org/officeDocument/2006/math">
                    <m:r>
                      <a:rPr lang="zh-CN" altLang="en-US" i="1" dirty="0" smtClean="0">
                        <a:latin typeface="Cambria Math" panose="02040503050406030204" pitchFamily="18" charset="0"/>
                      </a:rPr>
                      <m:t>越小</m:t>
                    </m:r>
                    <m:r>
                      <a:rPr lang="zh-CN" altLang="en-US" i="1" dirty="0" smtClean="0">
                        <a:solidFill>
                          <a:schemeClr val="tx1"/>
                        </a:solidFill>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𝐷</m:t>
                            </m:r>
                          </m:e>
                        </m:acc>
                      </m:e>
                      <m:sup>
                        <m:r>
                          <a:rPr lang="zh-CN" altLang="en-US">
                            <a:latin typeface="Cambria Math" panose="02040503050406030204" pitchFamily="18" charset="0"/>
                          </a:rPr>
                          <m:t>−0.5</m:t>
                        </m:r>
                      </m:sup>
                    </m:sSup>
                  </m:oMath>
                </a14:m>
                <a:r>
                  <a:rPr lang="zh-CN" altLang="en-US" dirty="0"/>
                  <a:t>越小</a:t>
                </a:r>
              </a:p>
            </p:txBody>
          </p:sp>
        </mc:Choice>
        <mc:Fallback xmlns="">
          <p:sp>
            <p:nvSpPr>
              <p:cNvPr id="10" name="文本框 9">
                <a:extLst>
                  <a:ext uri="{FF2B5EF4-FFF2-40B4-BE49-F238E27FC236}">
                    <a16:creationId xmlns:a16="http://schemas.microsoft.com/office/drawing/2014/main" id="{743AD381-D62F-44A8-8D41-653B7F8CC7AF}"/>
                  </a:ext>
                </a:extLst>
              </p:cNvPr>
              <p:cNvSpPr txBox="1">
                <a:spLocks noRot="1" noChangeAspect="1" noMove="1" noResize="1" noEditPoints="1" noAdjustHandles="1" noChangeArrowheads="1" noChangeShapeType="1" noTextEdit="1"/>
              </p:cNvSpPr>
              <p:nvPr/>
            </p:nvSpPr>
            <p:spPr>
              <a:xfrm>
                <a:off x="4816366" y="4292132"/>
                <a:ext cx="2735317" cy="313612"/>
              </a:xfrm>
              <a:prstGeom prst="rect">
                <a:avLst/>
              </a:prstGeom>
              <a:blipFill>
                <a:blip r:embed="rId5"/>
                <a:stretch>
                  <a:fillRect t="-1923" b="-192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xmlns="" id="{624344B4-AFC8-4F5F-AAEE-13BEAE8FEFDE}"/>
              </a:ext>
            </a:extLst>
          </p:cNvPr>
          <p:cNvSpPr txBox="1"/>
          <p:nvPr/>
        </p:nvSpPr>
        <p:spPr>
          <a:xfrm>
            <a:off x="885135" y="1787267"/>
            <a:ext cx="1773680" cy="307777"/>
          </a:xfrm>
          <a:prstGeom prst="rect">
            <a:avLst/>
          </a:prstGeom>
          <a:noFill/>
        </p:spPr>
        <p:txBody>
          <a:bodyPr wrap="square">
            <a:spAutoFit/>
          </a:bodyPr>
          <a:lstStyle/>
          <a:p>
            <a:r>
              <a:rPr lang="en-US" altLang="zh-CN" sz="1400" b="1">
                <a:solidFill>
                  <a:srgbClr val="1B4367"/>
                </a:solidFill>
                <a:cs typeface="+mn-ea"/>
                <a:sym typeface="+mn-lt"/>
              </a:rPr>
              <a:t>1.</a:t>
            </a:r>
            <a:r>
              <a:rPr lang="zh-CN" altLang="en-US" sz="1400" b="1">
                <a:solidFill>
                  <a:srgbClr val="1B4367"/>
                </a:solidFill>
                <a:cs typeface="+mn-ea"/>
                <a:sym typeface="+mn-lt"/>
              </a:rPr>
              <a:t>卷积类比到图卷积</a:t>
            </a:r>
            <a:endParaRPr lang="zh-CN" altLang="en-US" sz="1400" b="1" dirty="0">
              <a:solidFill>
                <a:srgbClr val="1B4367"/>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夏雨家 https://xnwe.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夏雨家 https://xnwe.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1906</TotalTime>
  <Words>1826</Words>
  <Application>Microsoft Office PowerPoint</Application>
  <PresentationFormat>全屏显示(16:9)</PresentationFormat>
  <Paragraphs>263</Paragraphs>
  <Slides>26</Slides>
  <Notes>25</Notes>
  <HiddenSlides>1</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26</vt:i4>
      </vt:variant>
    </vt:vector>
  </HeadingPairs>
  <TitlesOfParts>
    <vt:vector size="40" baseType="lpstr">
      <vt:lpstr>-apple-system</vt:lpstr>
      <vt:lpstr>Monospaced Number</vt:lpstr>
      <vt:lpstr>宋体</vt:lpstr>
      <vt:lpstr>微软雅黑</vt:lpstr>
      <vt:lpstr>arial</vt:lpstr>
      <vt:lpstr>arial</vt:lpstr>
      <vt:lpstr>Calibri</vt:lpstr>
      <vt:lpstr>Cambria Math</vt:lpstr>
      <vt:lpstr>Consolas</vt:lpstr>
      <vt:lpstr>Lucida Console</vt:lpstr>
      <vt:lpstr>Times New Roman</vt:lpstr>
      <vt:lpstr>Wingdings</vt:lpstr>
      <vt:lpstr>夏雨家 https://xnwe.taobao.com/</vt:lpstr>
      <vt:lpstr>1_夏雨家 https://xnwe.taobao.com/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简约线条创意毕业论文答辩开题报告动态PPT模板</dc:title>
  <dc:creator>qzuser</dc:creator>
  <cp:keywords>qzuser</cp:keywords>
  <cp:lastModifiedBy>A</cp:lastModifiedBy>
  <cp:revision>200</cp:revision>
  <dcterms:created xsi:type="dcterms:W3CDTF">2018-11-08T00:27:20Z</dcterms:created>
  <dcterms:modified xsi:type="dcterms:W3CDTF">2021-02-20T02:04:11Z</dcterms:modified>
  <cp:category>qzuser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